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2.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tags/tag50.xml" ContentType="application/vnd.openxmlformats-officedocument.presentationml.tags+xml"/>
  <Override PartName="/ppt/notesSlides/notesSlide2.xml" ContentType="application/vnd.openxmlformats-officedocument.presentationml.notesSlide+xml"/>
  <Override PartName="/ppt/tags/tag5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2.xml" ContentType="application/vnd.openxmlformats-officedocument.presentationml.tags+xml"/>
  <Override PartName="/ppt/notesSlides/notesSlide5.xml" ContentType="application/vnd.openxmlformats-officedocument.presentationml.notesSlide+xml"/>
  <Override PartName="/ppt/tags/tag53.xml" ContentType="application/vnd.openxmlformats-officedocument.presentationml.tags+xml"/>
  <Override PartName="/ppt/notesSlides/notesSlide6.xml" ContentType="application/vnd.openxmlformats-officedocument.presentationml.notesSlide+xml"/>
  <Override PartName="/ppt/tags/tag54.xml" ContentType="application/vnd.openxmlformats-officedocument.presentationml.tags+xml"/>
  <Override PartName="/ppt/notesSlides/notesSlide7.xml" ContentType="application/vnd.openxmlformats-officedocument.presentationml.notesSlide+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26"/>
  </p:notesMasterIdLst>
  <p:sldIdLst>
    <p:sldId id="2134805480" r:id="rId5"/>
    <p:sldId id="2134805528" r:id="rId6"/>
    <p:sldId id="2123258688" r:id="rId7"/>
    <p:sldId id="2134805504" r:id="rId8"/>
    <p:sldId id="2134805500" r:id="rId9"/>
    <p:sldId id="2134805515" r:id="rId10"/>
    <p:sldId id="2134805547" r:id="rId11"/>
    <p:sldId id="2134805481" r:id="rId12"/>
    <p:sldId id="2134805526" r:id="rId13"/>
    <p:sldId id="2134805531" r:id="rId14"/>
    <p:sldId id="2134805530" r:id="rId15"/>
    <p:sldId id="2134805529" r:id="rId16"/>
    <p:sldId id="2134805540" r:id="rId17"/>
    <p:sldId id="2134805548" r:id="rId18"/>
    <p:sldId id="2134805551" r:id="rId19"/>
    <p:sldId id="2134805546" r:id="rId20"/>
    <p:sldId id="2134805542" r:id="rId21"/>
    <p:sldId id="2134805549" r:id="rId22"/>
    <p:sldId id="2134805550" r:id="rId23"/>
    <p:sldId id="2134805545" r:id="rId24"/>
    <p:sldId id="2134805514"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91F182-3F5D-657D-7275-56868598F878}" name="Sharif Islam" initials="SI" userId="S::shisla@microsoft.com::96dfe039-9838-43f0-866d-387e44ef2f83" providerId="AD"/>
  <p188:author id="{D6A6DC99-5F97-63DC-CE2A-EA383C06374C}" name="Philip Reilly" initials="PR" userId="S::philipr@microsoft.com::1f957e5c-664a-4e64-abe5-92f2ee7672b4" providerId="AD"/>
  <p188:author id="{6854CEDA-D5E6-5C6D-29BE-BE211C85DB12}" name="Sajal Agarwal" initials="SA" userId="S::sajagarw@microsoft.com::7530d528-da57-4c9c-8a56-93d3214b5c14" providerId="AD"/>
  <p188:author id="{A27463E0-1EA7-F1C5-4515-2E558BCB4B70}" name="Damian Madsen (Prime 8 LLC)" initials="" userId="v-damima@microsoft.com" providerId="O365"/>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0000FF"/>
    <a:srgbClr val="F3FAFF"/>
    <a:srgbClr val="000099"/>
    <a:srgbClr val="E1F2FF"/>
    <a:srgbClr val="E7E9E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F11FC-2D6C-4449-0E7B-97F58873C1E2}" v="39" dt="2020-11-06T23:37:42.890"/>
    <p1510:client id="{96F64A63-8BAC-490C-9D6B-9BFEE2B2967A}" v="70" dt="2020-10-27T15:26:55.265"/>
    <p1510:client id="{CBEE859B-B78E-1406-1EDA-72A2AFC07CE0}" v="104" dt="2020-12-22T19:04:11.662"/>
    <p1510:client id="{E771388E-5C1C-5B3E-8084-BF20202D0C9B}" v="10" dt="2021-01-13T06:30:12.3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C0ECE-0B68-4F2E-A1DE-09F45E78948E}"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08F2E-4BCD-48F1-8F57-B98D6E9820BC}" type="slidenum">
              <a:rPr lang="en-US" smtClean="0"/>
              <a:t>‹#›</a:t>
            </a:fld>
            <a:endParaRPr lang="en-US"/>
          </a:p>
        </p:txBody>
      </p:sp>
    </p:spTree>
    <p:extLst>
      <p:ext uri="{BB962C8B-B14F-4D97-AF65-F5344CB8AC3E}">
        <p14:creationId xmlns:p14="http://schemas.microsoft.com/office/powerpoint/2010/main" val="374624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FEA597B-0FE9-498D-ADD5-7527FA1F59B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947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F08F2E-4BCD-48F1-8F57-B98D6E9820BC}" type="slidenum">
              <a:rPr lang="en-US" smtClean="0"/>
              <a:t>4</a:t>
            </a:fld>
            <a:endParaRPr lang="en-US"/>
          </a:p>
        </p:txBody>
      </p:sp>
    </p:spTree>
    <p:extLst>
      <p:ext uri="{BB962C8B-B14F-4D97-AF65-F5344CB8AC3E}">
        <p14:creationId xmlns:p14="http://schemas.microsoft.com/office/powerpoint/2010/main" val="346956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F08F2E-4BCD-48F1-8F57-B98D6E9820BC}" type="slidenum">
              <a:rPr lang="en-US" smtClean="0"/>
              <a:t>5</a:t>
            </a:fld>
            <a:endParaRPr lang="en-US"/>
          </a:p>
        </p:txBody>
      </p:sp>
    </p:spTree>
    <p:extLst>
      <p:ext uri="{BB962C8B-B14F-4D97-AF65-F5344CB8AC3E}">
        <p14:creationId xmlns:p14="http://schemas.microsoft.com/office/powerpoint/2010/main" val="10977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F08F2E-4BCD-48F1-8F57-B98D6E9820BC}" type="slidenum">
              <a:rPr lang="en-US" smtClean="0"/>
              <a:t>7</a:t>
            </a:fld>
            <a:endParaRPr lang="en-US"/>
          </a:p>
        </p:txBody>
      </p:sp>
    </p:spTree>
    <p:extLst>
      <p:ext uri="{BB962C8B-B14F-4D97-AF65-F5344CB8AC3E}">
        <p14:creationId xmlns:p14="http://schemas.microsoft.com/office/powerpoint/2010/main" val="209304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8</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9</a:t>
            </a:fld>
            <a:endParaRPr lang="en-US"/>
          </a:p>
        </p:txBody>
      </p:sp>
    </p:spTree>
    <p:extLst>
      <p:ext uri="{BB962C8B-B14F-4D97-AF65-F5344CB8AC3E}">
        <p14:creationId xmlns:p14="http://schemas.microsoft.com/office/powerpoint/2010/main" val="775255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10</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11</a:t>
            </a:fld>
            <a:endParaRPr lang="en-US"/>
          </a:p>
        </p:txBody>
      </p:sp>
    </p:spTree>
    <p:extLst>
      <p:ext uri="{BB962C8B-B14F-4D97-AF65-F5344CB8AC3E}">
        <p14:creationId xmlns:p14="http://schemas.microsoft.com/office/powerpoint/2010/main" val="503309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2/7/2022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65774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ta &amp; AI Title w/graphic 5">
    <p:bg>
      <p:bgRef idx="1001">
        <a:schemeClr val="bg1"/>
      </p:bgRef>
    </p:bg>
    <p:spTree>
      <p:nvGrpSpPr>
        <p:cNvPr id="1" name=""/>
        <p:cNvGrpSpPr/>
        <p:nvPr/>
      </p:nvGrpSpPr>
      <p:grpSpPr>
        <a:xfrm>
          <a:off x="0" y="0"/>
          <a:ext cx="0" cy="0"/>
          <a:chOff x="0" y="0"/>
          <a:chExt cx="0" cy="0"/>
        </a:xfrm>
      </p:grpSpPr>
      <p:pic>
        <p:nvPicPr>
          <p:cNvPr id="7" name="Picture 6" descr="A picture containing scene, road, track, train&#10;&#10;Description automatically generated">
            <a:extLst>
              <a:ext uri="{FF2B5EF4-FFF2-40B4-BE49-F238E27FC236}">
                <a16:creationId xmlns:a16="http://schemas.microsoft.com/office/drawing/2014/main" id="{7F67BED2-FBE9-492F-87D2-382DF75C6B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4" name="Logo" descr="A picture containing flower, bird&#10;&#10;Description automatically generated">
            <a:extLst>
              <a:ext uri="{FF2B5EF4-FFF2-40B4-BE49-F238E27FC236}">
                <a16:creationId xmlns:a16="http://schemas.microsoft.com/office/drawing/2014/main" id="{96AF287E-CC03-40BA-B85D-24013BC717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pic>
        <p:nvPicPr>
          <p:cNvPr id="50" name="Picture 49" descr="A close up of a logo&#10;&#10;Description automatically generated">
            <a:extLst>
              <a:ext uri="{FF2B5EF4-FFF2-40B4-BE49-F238E27FC236}">
                <a16:creationId xmlns:a16="http://schemas.microsoft.com/office/drawing/2014/main" id="{5C680EA6-E1AD-49C5-9DEF-E4EE1380A67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88578" y="0"/>
            <a:ext cx="10285541" cy="6858000"/>
          </a:xfrm>
          <a:prstGeom prst="rect">
            <a:avLst/>
          </a:prstGeom>
        </p:spPr>
      </p:pic>
      <p:sp>
        <p:nvSpPr>
          <p:cNvPr id="2" name="TextBox 1">
            <a:extLst>
              <a:ext uri="{FF2B5EF4-FFF2-40B4-BE49-F238E27FC236}">
                <a16:creationId xmlns:a16="http://schemas.microsoft.com/office/drawing/2014/main" id="{81EC3ADB-321F-43C3-8530-5AC36DAB500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99896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amp; AI Title w/graphic 6">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1BDF9F3-47B7-4B12-8E40-227712E838F6}"/>
              </a:ext>
            </a:extLst>
          </p:cNvPr>
          <p:cNvGrpSpPr/>
          <p:nvPr userDrawn="1"/>
        </p:nvGrpSpPr>
        <p:grpSpPr>
          <a:xfrm>
            <a:off x="1" y="-1"/>
            <a:ext cx="12669781" cy="6858001"/>
            <a:chOff x="967386" y="1254334"/>
            <a:chExt cx="9804136" cy="5306109"/>
          </a:xfrm>
        </p:grpSpPr>
        <p:pic>
          <p:nvPicPr>
            <p:cNvPr id="16" name="Picture 15" descr="A person standing on top of a mountain&#10;&#10;Description automatically generated">
              <a:extLst>
                <a:ext uri="{FF2B5EF4-FFF2-40B4-BE49-F238E27FC236}">
                  <a16:creationId xmlns:a16="http://schemas.microsoft.com/office/drawing/2014/main" id="{32206CE8-0D55-4D61-9B26-85FC2C8710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7386" y="1254334"/>
              <a:ext cx="9434420" cy="5306108"/>
            </a:xfrm>
            <a:prstGeom prst="rect">
              <a:avLst/>
            </a:prstGeom>
          </p:spPr>
        </p:pic>
        <p:pic>
          <p:nvPicPr>
            <p:cNvPr id="10" name="Picture 9" descr="A close up of a logo&#10;&#10;Description automatically generated">
              <a:extLst>
                <a:ext uri="{FF2B5EF4-FFF2-40B4-BE49-F238E27FC236}">
                  <a16:creationId xmlns:a16="http://schemas.microsoft.com/office/drawing/2014/main" id="{6DEA7733-2AE7-4361-942A-A66BD471DFD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927205" y="3131187"/>
              <a:ext cx="8844317" cy="3429256"/>
            </a:xfrm>
            <a:prstGeom prst="rect">
              <a:avLst/>
            </a:prstGeom>
          </p:spPr>
        </p:pic>
      </p:grpSp>
      <p:sp>
        <p:nvSpPr>
          <p:cNvPr id="13" name="Title 1">
            <a:extLst>
              <a:ext uri="{FF2B5EF4-FFF2-40B4-BE49-F238E27FC236}">
                <a16:creationId xmlns:a16="http://schemas.microsoft.com/office/drawing/2014/main" id="{ADBDC63F-33A6-4721-8C9E-26C499311474}"/>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7D87A1A7-431E-4B94-A529-04DE642B0883}"/>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5" name="Logo" descr="A picture containing flower, bird&#10;&#10;Description automatically generated">
            <a:extLst>
              <a:ext uri="{FF2B5EF4-FFF2-40B4-BE49-F238E27FC236}">
                <a16:creationId xmlns:a16="http://schemas.microsoft.com/office/drawing/2014/main" id="{413BFEC7-54E1-40BF-865D-18AA4DF3B3C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80509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20916"/>
          </a:xfrm>
        </p:spPr>
        <p:txBody>
          <a:bodyPr wrap="square">
            <a:spAutoFit/>
          </a:bodyPr>
          <a:lstStyle>
            <a:lvl1pPr marL="0" indent="0">
              <a:buNone/>
              <a:defRPr sz="2353">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70A56A79-6CF6-4FC6-875F-B3C05188E7DD}"/>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
        <p:nvSpPr>
          <p:cNvPr id="3" name="TextBox 2">
            <a:extLst>
              <a:ext uri="{FF2B5EF4-FFF2-40B4-BE49-F238E27FC236}">
                <a16:creationId xmlns:a16="http://schemas.microsoft.com/office/drawing/2014/main" id="{90650AFE-0EE7-44F5-92A2-9F38A0D221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46638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209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3FCB7F8C-1446-4BD5-89C7-C9605C4BF69B}"/>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342056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lang="en-US" sz="2353" b="0" kern="1200" spc="0" baseline="0" dirty="0">
                <a:gradFill>
                  <a:gsLst>
                    <a:gs pos="1250">
                      <a:schemeClr val="tx1"/>
                    </a:gs>
                    <a:gs pos="100000">
                      <a:schemeClr val="tx1"/>
                    </a:gs>
                  </a:gsLst>
                  <a:lin ang="5400000" scaled="0"/>
                </a:gradFill>
                <a:latin typeface="+mj-lt"/>
                <a:ea typeface="+mn-ea"/>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marL="0" marR="0" lvl="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BD48C2BB-5BD3-42F5-8A0C-D36D83BF35E3}"/>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650597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7897393-E3E6-4F79-B267-89CF1694187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032596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7628352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A7EEC7B2-8571-442D-A101-2B192B76D9C2}"/>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447032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4F2BCE21-E146-4AF3-BCD8-818F2B8F39E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30624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2440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ark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18314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21638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6303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91712401-854D-4DAA-B574-3E31F2213ADA}"/>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5817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510602A4-2242-425F-AE13-22CD97AC3879}"/>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92226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439C44E6-9CAA-4F25-BA84-29DB0DACF4F5}"/>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570260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3769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8AFD8C00-171A-4083-BBCD-A8FCC253AB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675278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amp;AI 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050651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ata&amp;AI 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5654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ata&amp;AI 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150298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ark Purp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92012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ata&amp;AI 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36890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129334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072751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225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Dark Blue">
    <p:bg>
      <p:bgPr>
        <a:solidFill>
          <a:schemeClr val="accent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85252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Dark Purple">
    <p:bg>
      <p:bgPr>
        <a:solidFill>
          <a:schemeClr val="accent4"/>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02429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accent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43755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Light Gray">
    <p:bg>
      <p:bgPr>
        <a:solidFill>
          <a:schemeClr val="tx1">
            <a:lumMod val="10000"/>
            <a:lumOff val="90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79154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94829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40463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Blu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2801495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pic>
        <p:nvPicPr>
          <p:cNvPr id="4" name="Picture 3" descr="A picture containing outdoor, object, sunset, flying&#10;&#10;Description automatically generated">
            <a:extLst>
              <a:ext uri="{FF2B5EF4-FFF2-40B4-BE49-F238E27FC236}">
                <a16:creationId xmlns:a16="http://schemas.microsoft.com/office/drawing/2014/main" id="{E16DF15D-5862-4F7A-96AD-2183F2DF874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5" name="Picture 4" descr="A close up of a logo&#10;&#10;Description automatically generated">
            <a:extLst>
              <a:ext uri="{FF2B5EF4-FFF2-40B4-BE49-F238E27FC236}">
                <a16:creationId xmlns:a16="http://schemas.microsoft.com/office/drawing/2014/main" id="{614108D2-0058-46CB-8A3C-DF52DDCFAB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1" name="Logo" descr="A picture containing flower, bird&#10;&#10;Description automatically generated">
            <a:extLst>
              <a:ext uri="{FF2B5EF4-FFF2-40B4-BE49-F238E27FC236}">
                <a16:creationId xmlns:a16="http://schemas.microsoft.com/office/drawing/2014/main" id="{24D9505B-23B5-4D75-855D-33A0A01CE9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custDataLst>
      <p:tags r:id="rId1"/>
    </p:custDataLst>
    <p:extLst>
      <p:ext uri="{BB962C8B-B14F-4D97-AF65-F5344CB8AC3E}">
        <p14:creationId xmlns:p14="http://schemas.microsoft.com/office/powerpoint/2010/main" val="2881304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93A24D-1F08-44A9-8A86-F1EE82997674}"/>
              </a:ext>
            </a:extLst>
          </p:cNvPr>
          <p:cNvSpPr/>
          <p:nvPr userDrawn="1"/>
        </p:nvSpPr>
        <p:spPr bwMode="auto">
          <a:xfrm>
            <a:off x="-5525" y="0"/>
            <a:ext cx="12190271" cy="6857999"/>
          </a:xfrm>
          <a:prstGeom prst="rect">
            <a:avLst/>
          </a:prstGeom>
          <a:gradFill>
            <a:gsLst>
              <a:gs pos="50000">
                <a:schemeClr val="accent2">
                  <a:alpha val="50000"/>
                </a:schemeClr>
              </a:gs>
              <a:gs pos="0">
                <a:schemeClr val="accent1">
                  <a:alpha val="50000"/>
                </a:schemeClr>
              </a:gs>
              <a:gs pos="98230">
                <a:schemeClr val="accent3">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146045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5" name="TextBox 4">
            <a:extLst>
              <a:ext uri="{FF2B5EF4-FFF2-40B4-BE49-F238E27FC236}">
                <a16:creationId xmlns:a16="http://schemas.microsoft.com/office/drawing/2014/main" id="{3AA0DCE6-E11D-4142-A91C-CD5FF4E9063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65424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06927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losing logo slide 1">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667689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descr="A picture containing food, flower, bird&#10;&#10;Description automatically generated">
            <a:extLst>
              <a:ext uri="{FF2B5EF4-FFF2-40B4-BE49-F238E27FC236}">
                <a16:creationId xmlns:a16="http://schemas.microsoft.com/office/drawing/2014/main" id="{E7336C67-E4E2-495C-A938-44DE608195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9497" y="361953"/>
            <a:ext cx="5979644" cy="956459"/>
          </a:xfrm>
          <a:prstGeom prst="rect">
            <a:avLst/>
          </a:prstGeom>
        </p:spPr>
      </p:pic>
    </p:spTree>
    <p:custDataLst>
      <p:tags r:id="rId1"/>
    </p:custDataLst>
    <p:extLst>
      <p:ext uri="{BB962C8B-B14F-4D97-AF65-F5344CB8AC3E}">
        <p14:creationId xmlns:p14="http://schemas.microsoft.com/office/powerpoint/2010/main" val="401174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3"/>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3"/>
          </a:solidFill>
        </p:spPr>
        <p:txBody>
          <a:bodyPr wrap="square" lIns="0" tIns="0" rIns="274320" bIns="0" anchor="ctr" anchorCtr="0">
            <a:noAutofit/>
          </a:bodyPr>
          <a:lstStyle>
            <a:lvl1pPr algn="r">
              <a:buFont typeface="Arial" pitchFamily="34" charset="0"/>
              <a:buNone/>
              <a:defRPr sz="3529"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12788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1100591461"/>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388"/>
            <a:ext cx="9144000" cy="1846575"/>
          </a:xfrm>
          <a:prstGeom prst="rect">
            <a:avLst/>
          </a:prstGeo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53"/>
          </a:xfrm>
          <a:prstGeom prst="rect">
            <a:avLst/>
          </a:prstGeo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084F08C-6F01-6A4C-B294-3ECE791EB5DB}" type="datetimeFigureOut">
              <a:rPr lang="en-US" smtClean="0"/>
              <a:t>2/7/2022</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1798396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72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Light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food, flower, bird&#10;&#10;Description automatically generated">
            <a:extLst>
              <a:ext uri="{FF2B5EF4-FFF2-40B4-BE49-F238E27FC236}">
                <a16:creationId xmlns:a16="http://schemas.microsoft.com/office/drawing/2014/main" id="{54436D06-FB02-4B1C-BF3B-7BE7DED9860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031" t="16502" r="11438" b="11441"/>
          <a:stretch/>
        </p:blipFill>
        <p:spPr>
          <a:xfrm>
            <a:off x="532319" y="373498"/>
            <a:ext cx="5979644" cy="956459"/>
          </a:xfrm>
          <a:prstGeom prst="rect">
            <a:avLst/>
          </a:prstGeom>
        </p:spPr>
      </p:pic>
      <p:sp>
        <p:nvSpPr>
          <p:cNvPr id="3" name="TextBox 2">
            <a:extLst>
              <a:ext uri="{FF2B5EF4-FFF2-40B4-BE49-F238E27FC236}">
                <a16:creationId xmlns:a16="http://schemas.microsoft.com/office/drawing/2014/main" id="{83B4E955-A0AC-4A99-8A52-AB000091612C}"/>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3781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 &amp; AI Title w/graphic 1">
    <p:bg>
      <p:bgRef idx="1001">
        <a:schemeClr val="bg1"/>
      </p:bgRef>
    </p:bg>
    <p:spTree>
      <p:nvGrpSpPr>
        <p:cNvPr id="1" name=""/>
        <p:cNvGrpSpPr/>
        <p:nvPr/>
      </p:nvGrpSpPr>
      <p:grpSpPr>
        <a:xfrm>
          <a:off x="0" y="0"/>
          <a:ext cx="0" cy="0"/>
          <a:chOff x="0" y="0"/>
          <a:chExt cx="0" cy="0"/>
        </a:xfrm>
      </p:grpSpPr>
      <p:pic>
        <p:nvPicPr>
          <p:cNvPr id="6" name="Picture 5" descr="A person with a sunset in the background&#10;&#10;Description automatically generated">
            <a:extLst>
              <a:ext uri="{FF2B5EF4-FFF2-40B4-BE49-F238E27FC236}">
                <a16:creationId xmlns:a16="http://schemas.microsoft.com/office/drawing/2014/main" id="{A63DE928-E7F6-44F4-A90B-9C75DF34D6E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190118" cy="6858000"/>
          </a:xfrm>
          <a:prstGeom prst="rect">
            <a:avLst/>
          </a:prstGeom>
        </p:spPr>
      </p:pic>
      <p:pic>
        <p:nvPicPr>
          <p:cNvPr id="8" name="Picture 7">
            <a:extLst>
              <a:ext uri="{FF2B5EF4-FFF2-40B4-BE49-F238E27FC236}">
                <a16:creationId xmlns:a16="http://schemas.microsoft.com/office/drawing/2014/main" id="{8D0567D6-DE41-40E6-A393-47B5B4ACDB8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597"/>
          <a:stretch/>
        </p:blipFill>
        <p:spPr>
          <a:xfrm>
            <a:off x="2211492" y="1"/>
            <a:ext cx="9396307" cy="6857999"/>
          </a:xfrm>
          <a:prstGeom prst="rect">
            <a:avLst/>
          </a:prstGeom>
        </p:spPr>
      </p:pic>
      <p:sp>
        <p:nvSpPr>
          <p:cNvPr id="12" name="Rectangle 11">
            <a:extLst>
              <a:ext uri="{FF2B5EF4-FFF2-40B4-BE49-F238E27FC236}">
                <a16:creationId xmlns:a16="http://schemas.microsoft.com/office/drawing/2014/main" id="{66BE72EB-D9BD-4FCA-953B-67BF9EF8B79F}"/>
              </a:ext>
            </a:extLst>
          </p:cNvPr>
          <p:cNvSpPr/>
          <p:nvPr userDrawn="1"/>
        </p:nvSpPr>
        <p:spPr bwMode="auto">
          <a:xfrm>
            <a:off x="0" y="-7784"/>
            <a:ext cx="5083630" cy="6857999"/>
          </a:xfrm>
          <a:prstGeom prst="rect">
            <a:avLst/>
          </a:prstGeom>
          <a:gradFill flip="none" rotWithShape="1">
            <a:gsLst>
              <a:gs pos="0">
                <a:schemeClr val="accent1">
                  <a:alpha val="60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Logo" descr="A picture containing flower, bird&#10;&#10;Description automatically generated">
            <a:extLst>
              <a:ext uri="{FF2B5EF4-FFF2-40B4-BE49-F238E27FC236}">
                <a16:creationId xmlns:a16="http://schemas.microsoft.com/office/drawing/2014/main" id="{7DE68317-24AB-4C40-8816-E354A9D11EA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3" name="TextBox 2">
            <a:extLst>
              <a:ext uri="{FF2B5EF4-FFF2-40B4-BE49-F238E27FC236}">
                <a16:creationId xmlns:a16="http://schemas.microsoft.com/office/drawing/2014/main" id="{323FD291-903B-415B-8D9D-6AF972B5CA7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463875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2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amp; AI Title w/graphic 2">
    <p:bg>
      <p:bgPr>
        <a:solidFill>
          <a:schemeClr val="accent3"/>
        </a:solidFill>
        <a:effectLst/>
      </p:bgPr>
    </p:bg>
    <p:spTree>
      <p:nvGrpSpPr>
        <p:cNvPr id="1" name=""/>
        <p:cNvGrpSpPr/>
        <p:nvPr/>
      </p:nvGrpSpPr>
      <p:grpSpPr>
        <a:xfrm>
          <a:off x="0" y="0"/>
          <a:ext cx="0" cy="0"/>
          <a:chOff x="0" y="0"/>
          <a:chExt cx="0" cy="0"/>
        </a:xfrm>
      </p:grpSpPr>
      <p:pic>
        <p:nvPicPr>
          <p:cNvPr id="3" name="Picture 2" descr="A picture containing outdoor, object, sunset, flying&#10;&#10;Description automatically generated">
            <a:extLst>
              <a:ext uri="{FF2B5EF4-FFF2-40B4-BE49-F238E27FC236}">
                <a16:creationId xmlns:a16="http://schemas.microsoft.com/office/drawing/2014/main" id="{93592A57-278F-4946-AF45-2426208C6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6" name="Picture 5" descr="A close up of a logo&#10;&#10;Description automatically generated">
            <a:extLst>
              <a:ext uri="{FF2B5EF4-FFF2-40B4-BE49-F238E27FC236}">
                <a16:creationId xmlns:a16="http://schemas.microsoft.com/office/drawing/2014/main" id="{90950ECD-D0D1-4204-A3AD-F1BD646B38F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userDrawn="1">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userDrawn="1">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FE58DC77-EDF0-47C0-985D-ECE0E7332F4E}"/>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258127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amp; AI Title w/graphic 3">
    <p:bg>
      <p:bgPr>
        <a:solidFill>
          <a:schemeClr val="accent3"/>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39E6D0-ECCA-471D-8DB8-64F2EEC09CA6}"/>
              </a:ext>
            </a:extLst>
          </p:cNvPr>
          <p:cNvGrpSpPr/>
          <p:nvPr userDrawn="1"/>
        </p:nvGrpSpPr>
        <p:grpSpPr>
          <a:xfrm>
            <a:off x="0" y="0"/>
            <a:ext cx="12192000" cy="6858000"/>
            <a:chOff x="1944687" y="0"/>
            <a:chExt cx="10491788" cy="6994525"/>
          </a:xfrm>
        </p:grpSpPr>
        <p:pic>
          <p:nvPicPr>
            <p:cNvPr id="3" name="Picture 2" descr="A picture containing outdoor, mountain, dark, light&#10;&#10;Description automatically generated">
              <a:extLst>
                <a:ext uri="{FF2B5EF4-FFF2-40B4-BE49-F238E27FC236}">
                  <a16:creationId xmlns:a16="http://schemas.microsoft.com/office/drawing/2014/main" id="{7C9E277B-7D57-49C7-83C7-2FAE23C7DC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pic>
          <p:nvPicPr>
            <p:cNvPr id="6" name="Picture 5" descr="A close up of a logo&#10;&#10;Description automatically generated">
              <a:extLst>
                <a:ext uri="{FF2B5EF4-FFF2-40B4-BE49-F238E27FC236}">
                  <a16:creationId xmlns:a16="http://schemas.microsoft.com/office/drawing/2014/main" id="{A49451F0-3981-46AB-8131-06501B411D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grpSp>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9" name="TextBox 8">
            <a:extLst>
              <a:ext uri="{FF2B5EF4-FFF2-40B4-BE49-F238E27FC236}">
                <a16:creationId xmlns:a16="http://schemas.microsoft.com/office/drawing/2014/main" id="{5C5CD299-99CB-4732-8F8B-48BE8A76034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792654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ta &amp; AI Title w/graphic 4">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E175A5-76B8-4B69-9228-23F50FC21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pic>
        <p:nvPicPr>
          <p:cNvPr id="8" name="Picture 7" descr="A picture containing sitting, light, computer, person&#10;&#10;Description automatically generated">
            <a:extLst>
              <a:ext uri="{FF2B5EF4-FFF2-40B4-BE49-F238E27FC236}">
                <a16:creationId xmlns:a16="http://schemas.microsoft.com/office/drawing/2014/main" id="{C73C7DE9-E3FC-4952-865E-54F01CD1B09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2" name="Logo" descr="A picture containing flower, bird&#10;&#10;Description automatically generated">
            <a:extLst>
              <a:ext uri="{FF2B5EF4-FFF2-40B4-BE49-F238E27FC236}">
                <a16:creationId xmlns:a16="http://schemas.microsoft.com/office/drawing/2014/main" id="{A9055B24-DEA4-4858-B05B-3918139C31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2" name="TextBox 1">
            <a:extLst>
              <a:ext uri="{FF2B5EF4-FFF2-40B4-BE49-F238E27FC236}">
                <a16:creationId xmlns:a16="http://schemas.microsoft.com/office/drawing/2014/main" id="{80123AA6-D139-4B4C-B903-0E74E7752807}"/>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57280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51"/>
    </p:custDataLst>
    <p:extLst>
      <p:ext uri="{BB962C8B-B14F-4D97-AF65-F5344CB8AC3E}">
        <p14:creationId xmlns:p14="http://schemas.microsoft.com/office/powerpoint/2010/main" val="104348737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47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365">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5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55.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sql/samples/adventureworks-install-configure?view=sql-server-ver15&amp;tabs=ssms" TargetMode="External"/><Relationship Id="rId1" Type="http://schemas.openxmlformats.org/officeDocument/2006/relationships/slideLayout" Target="../slideLayouts/slideLayout16.xml"/><Relationship Id="rId6" Type="http://schemas.openxmlformats.org/officeDocument/2006/relationships/hyperlink" Target="https://docs.microsoft.com/en-us/sql/relational-databases/backup-restore/restore-a-database-backup-using-ssms?view=sql-server-ver15" TargetMode="External"/><Relationship Id="rId5" Type="http://schemas.openxmlformats.org/officeDocument/2006/relationships/hyperlink" Target="https://docs.microsoft.com/en-us/sql/ssms/download-sql-server-management-studio-ssms?view=sql-server-ver15" TargetMode="External"/><Relationship Id="rId4" Type="http://schemas.openxmlformats.org/officeDocument/2006/relationships/hyperlink" Target="https://www.microsoft.com/en-us/sql-server/sql-server-201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6.xml"/><Relationship Id="rId5" Type="http://schemas.openxmlformats.org/officeDocument/2006/relationships/image" Target="../media/image27.gif"/><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16.xml"/><Relationship Id="rId4"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0.xml"/><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49.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50.xml"/><Relationship Id="rId5" Type="http://schemas.openxmlformats.org/officeDocument/2006/relationships/image" Target="../media/image19.jpeg"/><Relationship Id="rId4" Type="http://schemas.openxmlformats.org/officeDocument/2006/relationships/hyperlink" Target="https://github.com/microsoft/AzureSynapseScriptsAndAccelerators/tree/main/Migration/SQLServer"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51.xml"/><Relationship Id="rId5" Type="http://schemas.openxmlformats.org/officeDocument/2006/relationships/hyperlink" Target="https://github.com/MicrosoftDocs/sql-docs/blob/live/docs/tools/synapse-pathway/azure-synapse-pathway-overview.md" TargetMode="Externa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zure/storage/common/storage-use-azcopy-v10"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5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53.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C6D9B-EB3C-4DA9-8958-9DE3F88AC7A5}"/>
              </a:ext>
            </a:extLst>
          </p:cNvPr>
          <p:cNvSpPr>
            <a:spLocks noGrp="1"/>
          </p:cNvSpPr>
          <p:nvPr>
            <p:ph type="title"/>
          </p:nvPr>
        </p:nvSpPr>
        <p:spPr>
          <a:xfrm>
            <a:off x="551543" y="2024833"/>
            <a:ext cx="6288873" cy="1508105"/>
          </a:xfrm>
        </p:spPr>
        <p:txBody>
          <a:bodyPr/>
          <a:lstStyle/>
          <a:p>
            <a:r>
              <a:rPr lang="en-US" sz="3500" dirty="0">
                <a:cs typeface="Segoe UI"/>
              </a:rPr>
              <a:t>SQL Server to Azure Synapse Migration Accelerators</a:t>
            </a:r>
            <a:br>
              <a:rPr lang="en-US" sz="3500" dirty="0">
                <a:cs typeface="Segoe UI"/>
              </a:rPr>
            </a:br>
            <a:r>
              <a:rPr lang="en-US" sz="2800" dirty="0">
                <a:cs typeface="Segoe UI"/>
              </a:rPr>
              <a:t>(Migration Process, Modules, Scripts)</a:t>
            </a:r>
            <a:endParaRPr lang="en-US" sz="2800" dirty="0"/>
          </a:p>
        </p:txBody>
      </p:sp>
      <p:sp>
        <p:nvSpPr>
          <p:cNvPr id="3" name="TextBox 2">
            <a:extLst>
              <a:ext uri="{FF2B5EF4-FFF2-40B4-BE49-F238E27FC236}">
                <a16:creationId xmlns:a16="http://schemas.microsoft.com/office/drawing/2014/main" id="{249D4197-4B54-46B7-AD27-2E9AC2EA01A1}"/>
              </a:ext>
            </a:extLst>
          </p:cNvPr>
          <p:cNvSpPr txBox="1"/>
          <p:nvPr/>
        </p:nvSpPr>
        <p:spPr>
          <a:xfrm>
            <a:off x="9234436" y="363624"/>
            <a:ext cx="2528764" cy="684803"/>
          </a:xfrm>
          <a:prstGeom prst="rect">
            <a:avLst/>
          </a:prstGeom>
          <a:noFill/>
        </p:spPr>
        <p:txBody>
          <a:bodyPr wrap="square" lIns="91440" tIns="45720" rIns="91440" bIns="45720" rtlCol="0" anchor="t">
            <a:spAutoFit/>
          </a:bodyPr>
          <a:lstStyle/>
          <a:p>
            <a:pPr algn="ctr" defTabSz="457200"/>
            <a:r>
              <a:rPr lang="en-US" sz="2800" b="1">
                <a:solidFill>
                  <a:schemeClr val="bg1"/>
                </a:solidFill>
                <a:latin typeface="+mj-lt"/>
              </a:rPr>
              <a:t>AAAP</a:t>
            </a:r>
          </a:p>
          <a:p>
            <a:pPr algn="ctr" defTabSz="457200"/>
            <a:r>
              <a:rPr lang="en-US" sz="1050">
                <a:solidFill>
                  <a:schemeClr val="bg1"/>
                </a:solidFill>
                <a:latin typeface="+mj-lt"/>
              </a:rPr>
              <a:t>Analytics &amp; AI  Accelerate Program</a:t>
            </a:r>
            <a:endParaRPr lang="en-US" sz="1050">
              <a:solidFill>
                <a:schemeClr val="bg1"/>
              </a:solidFill>
              <a:latin typeface="+mj-lt"/>
              <a:cs typeface="Segoe UI Semibold"/>
            </a:endParaRPr>
          </a:p>
        </p:txBody>
      </p:sp>
      <p:sp>
        <p:nvSpPr>
          <p:cNvPr id="5" name="Title 3">
            <a:extLst>
              <a:ext uri="{FF2B5EF4-FFF2-40B4-BE49-F238E27FC236}">
                <a16:creationId xmlns:a16="http://schemas.microsoft.com/office/drawing/2014/main" id="{1412D866-8A26-4309-86BD-8F650C06B065}"/>
              </a:ext>
            </a:extLst>
          </p:cNvPr>
          <p:cNvSpPr txBox="1">
            <a:spLocks/>
          </p:cNvSpPr>
          <p:nvPr/>
        </p:nvSpPr>
        <p:spPr>
          <a:xfrm>
            <a:off x="551543" y="4249592"/>
            <a:ext cx="3519714" cy="861774"/>
          </a:xfrm>
          <a:prstGeom prst="rect">
            <a:avLst/>
          </a:prstGeom>
          <a:noFill/>
        </p:spPr>
        <p:txBody>
          <a:bodyPr vert="horz" wrap="square" lIns="0" tIns="0" rIns="0" bIns="0" rtlCol="0" anchor="b" anchorCtr="0">
            <a:spAutoFit/>
          </a:bodyPr>
          <a:lstStyle>
            <a:lvl1pPr algn="l" defTabSz="932563" rtl="0" eaLnBrk="1" latinLnBrk="0" hangingPunct="1">
              <a:lnSpc>
                <a:spcPct val="100000"/>
              </a:lnSpc>
              <a:spcBef>
                <a:spcPct val="0"/>
              </a:spcBef>
              <a:buNone/>
              <a:defRPr lang="en-US" sz="3529" b="0" kern="1200" cap="none" spc="-50" baseline="0">
                <a:ln w="3175">
                  <a:noFill/>
                </a:ln>
                <a:solidFill>
                  <a:schemeClr val="accent3"/>
                </a:solidFill>
                <a:effectLst/>
                <a:latin typeface="+mj-lt"/>
                <a:ea typeface="+mn-ea"/>
                <a:cs typeface="Segoe UI" panose="020B0502040204020203" pitchFamily="34" charset="0"/>
              </a:defRPr>
            </a:lvl1pPr>
          </a:lstStyle>
          <a:p>
            <a:r>
              <a:rPr lang="en-US" sz="2800" dirty="0" err="1">
                <a:cs typeface="Segoe UI"/>
              </a:rPr>
              <a:t>Gaiye</a:t>
            </a:r>
            <a:r>
              <a:rPr lang="en-US" sz="2800" dirty="0">
                <a:cs typeface="Segoe UI"/>
              </a:rPr>
              <a:t> “Gail” Zhou</a:t>
            </a:r>
          </a:p>
          <a:p>
            <a:r>
              <a:rPr lang="en-US" sz="2800" dirty="0">
                <a:cs typeface="Segoe UI"/>
              </a:rPr>
              <a:t>February 2022</a:t>
            </a:r>
            <a:endParaRPr lang="en-US" sz="2800" dirty="0"/>
          </a:p>
        </p:txBody>
      </p:sp>
    </p:spTree>
    <p:custDataLst>
      <p:tags r:id="rId1"/>
    </p:custDataLst>
    <p:extLst>
      <p:ext uri="{BB962C8B-B14F-4D97-AF65-F5344CB8AC3E}">
        <p14:creationId xmlns:p14="http://schemas.microsoft.com/office/powerpoint/2010/main" val="93052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PowerShell Modules to Use for </a:t>
            </a:r>
            <a:r>
              <a:rPr lang="en-US" dirty="0" err="1"/>
              <a:t>Polybase</a:t>
            </a:r>
            <a:r>
              <a:rPr lang="en-US" dirty="0"/>
              <a:t> Export</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8" y="1231271"/>
            <a:ext cx="11018520" cy="4610686"/>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200" dirty="0">
                <a:effectLst/>
                <a:ea typeface="SimSun" panose="02010600030101010101" pitchFamily="2" charset="-122"/>
                <a:cs typeface="Times New Roman" panose="02020603050405020304" pitchFamily="18" charset="0"/>
              </a:rPr>
              <a:t>There are four modules that contain PowerShell Scripts and T-SQL Scripts designed to accomplish key task(s) if you will use </a:t>
            </a:r>
            <a:r>
              <a:rPr lang="en-US" sz="1200" dirty="0" err="1">
                <a:effectLst/>
                <a:ea typeface="SimSun" panose="02010600030101010101" pitchFamily="2" charset="-122"/>
                <a:cs typeface="Times New Roman" panose="02020603050405020304" pitchFamily="18" charset="0"/>
              </a:rPr>
              <a:t>Polybase</a:t>
            </a:r>
            <a:r>
              <a:rPr lang="en-US" sz="1200" dirty="0">
                <a:effectLst/>
                <a:ea typeface="SimSun" panose="02010600030101010101" pitchFamily="2" charset="-122"/>
                <a:cs typeface="Times New Roman" panose="02020603050405020304" pitchFamily="18" charset="0"/>
              </a:rPr>
              <a:t> Export method. </a:t>
            </a:r>
          </a:p>
          <a:p>
            <a:pPr marL="0" marR="0">
              <a:lnSpc>
                <a:spcPct val="115000"/>
              </a:lnSpc>
              <a:spcBef>
                <a:spcPts val="600"/>
              </a:spcBef>
              <a:spcAft>
                <a:spcPts val="600"/>
              </a:spcAft>
            </a:pPr>
            <a:r>
              <a:rPr lang="en-US" sz="1200" dirty="0">
                <a:effectLst/>
                <a:ea typeface="SimSun" panose="02010600030101010101" pitchFamily="2" charset="-122"/>
                <a:cs typeface="Times New Roman" panose="02020603050405020304" pitchFamily="18" charset="0"/>
              </a:rPr>
              <a:t>The modules are summarized as below:</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1_TranslateTableDDLs</a:t>
            </a:r>
            <a:r>
              <a:rPr lang="en-US" sz="1200" dirty="0">
                <a:effectLst/>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200" dirty="0" err="1">
                <a:effectLst/>
                <a:ea typeface="SimSun" panose="02010600030101010101" pitchFamily="2" charset="-122"/>
                <a:cs typeface="Times New Roman" panose="02020603050405020304" pitchFamily="18" charset="0"/>
              </a:rPr>
              <a:t>sql</a:t>
            </a:r>
            <a:r>
              <a:rPr lang="en-US" sz="1200" dirty="0">
                <a:effectLst/>
                <a:ea typeface="SimSun" panose="02010600030101010101" pitchFamily="2" charset="-122"/>
                <a:cs typeface="Times New Roman" panose="02020603050405020304" pitchFamily="18" charset="0"/>
              </a:rPr>
              <a:t> files in specified file folder (configurable). </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1A_ExtractCodeDDLs:</a:t>
            </a:r>
            <a:r>
              <a:rPr lang="en-US" sz="1200" b="0" i="0" dirty="0">
                <a:solidFill>
                  <a:srgbClr val="24292F"/>
                </a:solidFill>
                <a:effectLst/>
              </a:rPr>
              <a:t> Script out SQL Objects (Views, Functions, Stored Procedures, and Triggers) and write each object into a separate .</a:t>
            </a:r>
            <a:r>
              <a:rPr lang="en-US" sz="1200" b="0" i="0" dirty="0" err="1">
                <a:solidFill>
                  <a:srgbClr val="24292F"/>
                </a:solidFill>
                <a:effectLst/>
              </a:rPr>
              <a:t>sql</a:t>
            </a:r>
            <a:r>
              <a:rPr lang="en-US" sz="1200" b="0" i="0" dirty="0">
                <a:solidFill>
                  <a:srgbClr val="24292F"/>
                </a:solidFill>
                <a:effectLst/>
              </a:rPr>
              <a:t> file.</a:t>
            </a:r>
            <a:endParaRPr lang="en-US" sz="1200" b="1" dirty="0">
              <a:effectLst/>
              <a:ea typeface="SimSun" panose="02010600030101010101" pitchFamily="2" charset="-122"/>
              <a:cs typeface="Times New Roman" panose="02020603050405020304" pitchFamily="18" charset="0"/>
            </a:endParaRP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1B_MapDatabasesAndScheams: </a:t>
            </a:r>
            <a:r>
              <a:rPr lang="en-US" sz="1200" b="0" i="0" dirty="0">
                <a:solidFill>
                  <a:srgbClr val="24292F"/>
                </a:solidFill>
                <a:effectLst/>
              </a:rPr>
              <a:t>Map SQL Server Database &amp; Schema into Synapse Database and Schema. In addition, unsupported data types in the code are mostly discovered and counted.</a:t>
            </a:r>
            <a:endParaRPr lang="en-US" sz="1200" dirty="0">
              <a:effectLst/>
              <a:ea typeface="SimSun" panose="02010600030101010101" pitchFamily="2" charset="-122"/>
              <a:cs typeface="Times New Roman" panose="02020603050405020304" pitchFamily="18" charset="0"/>
            </a:endParaRP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2A_GeneratePolybaseExportScripts</a:t>
            </a:r>
            <a:r>
              <a:rPr lang="en-US" sz="1200" dirty="0">
                <a:effectLst/>
                <a:ea typeface="SimSun" panose="02010600030101010101" pitchFamily="2" charset="-122"/>
                <a:cs typeface="Times New Roman" panose="02020603050405020304" pitchFamily="18" charset="0"/>
              </a:rPr>
              <a:t>: Generate </a:t>
            </a:r>
            <a:r>
              <a:rPr lang="en-US" sz="1200" dirty="0" err="1">
                <a:effectLst/>
                <a:ea typeface="SimSun" panose="02010600030101010101" pitchFamily="2" charset="-122"/>
                <a:cs typeface="Times New Roman" panose="02020603050405020304" pitchFamily="18" charset="0"/>
              </a:rPr>
              <a:t>Polybase</a:t>
            </a:r>
            <a:r>
              <a:rPr lang="en-US" sz="1200" dirty="0">
                <a:effectLst/>
                <a:ea typeface="SimSun" panose="02010600030101010101" pitchFamily="2" charset="-122"/>
                <a:cs typeface="Times New Roman" panose="02020603050405020304" pitchFamily="18" charset="0"/>
              </a:rPr>
              <a:t> Export T-SQL Script for each table. </a:t>
            </a:r>
            <a:r>
              <a:rPr lang="en-US" sz="1200" dirty="0" err="1">
                <a:effectLst/>
                <a:ea typeface="SimSun" panose="02010600030101010101" pitchFamily="2" charset="-122"/>
                <a:cs typeface="Times New Roman" panose="02020603050405020304" pitchFamily="18" charset="0"/>
              </a:rPr>
              <a:t>Polybase</a:t>
            </a:r>
            <a:r>
              <a:rPr lang="en-US" sz="1200" dirty="0">
                <a:effectLst/>
                <a:ea typeface="SimSun" panose="02010600030101010101" pitchFamily="2" charset="-122"/>
                <a:cs typeface="Times New Roman" panose="02020603050405020304" pitchFamily="18" charset="0"/>
              </a:rPr>
              <a:t> export set up examples are provided in subfolder “Utilities” inside this module. </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4_GenerateCopyIntoScripts</a:t>
            </a:r>
            <a:r>
              <a:rPr lang="en-US" sz="1200" dirty="0">
                <a:effectLst/>
                <a:ea typeface="SimSun" panose="02010600030101010101" pitchFamily="2" charset="-122"/>
                <a:cs typeface="Times New Roman" panose="02020603050405020304" pitchFamily="18" charset="0"/>
              </a:rPr>
              <a:t>: Generate “</a:t>
            </a:r>
            <a:r>
              <a:rPr lang="en-US" sz="1200" dirty="0">
                <a:solidFill>
                  <a:srgbClr val="00B0F0"/>
                </a:solidFill>
                <a:effectLst/>
                <a:ea typeface="SimSun" panose="02010600030101010101" pitchFamily="2" charset="-122"/>
                <a:cs typeface="Times New Roman" panose="02020603050405020304" pitchFamily="18" charset="0"/>
              </a:rPr>
              <a:t>COPY Into</a:t>
            </a:r>
            <a:r>
              <a:rPr lang="en-US" sz="1200" dirty="0">
                <a:effectLst/>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5_RunSqlFilesInFolder</a:t>
            </a:r>
            <a:r>
              <a:rPr lang="en-US" sz="1200" dirty="0">
                <a:effectLst/>
                <a:ea typeface="SimSun" panose="02010600030101010101" pitchFamily="2" charset="-122"/>
                <a:cs typeface="Times New Roman" panose="02020603050405020304" pitchFamily="18" charset="0"/>
              </a:rPr>
              <a:t>: Run all T-SQL Scripts defined in .</a:t>
            </a:r>
            <a:r>
              <a:rPr lang="en-US" sz="1200" dirty="0" err="1">
                <a:effectLst/>
                <a:ea typeface="SimSun" panose="02010600030101010101" pitchFamily="2" charset="-122"/>
                <a:cs typeface="Times New Roman" panose="02020603050405020304" pitchFamily="18" charset="0"/>
              </a:rPr>
              <a:t>sql</a:t>
            </a:r>
            <a:r>
              <a:rPr lang="en-US" sz="1200" dirty="0">
                <a:effectLst/>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200" dirty="0" err="1">
                <a:effectLst/>
                <a:ea typeface="SimSun" panose="02010600030101010101" pitchFamily="2" charset="-122"/>
                <a:cs typeface="Times New Roman" panose="02020603050405020304" pitchFamily="18" charset="0"/>
              </a:rPr>
              <a:t>Polybase</a:t>
            </a:r>
            <a:r>
              <a:rPr lang="en-US" sz="1200" dirty="0">
                <a:effectLst/>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a:t>
            </a:r>
            <a:r>
              <a:rPr lang="en-US" sz="1200" dirty="0">
                <a:ea typeface="SimSun" panose="02010600030101010101" pitchFamily="2" charset="-122"/>
                <a:cs typeface="Times New Roman" panose="02020603050405020304" pitchFamily="18" charset="0"/>
              </a:rPr>
              <a:t> </a:t>
            </a:r>
            <a:r>
              <a:rPr lang="en-US" sz="1200" dirty="0">
                <a:effectLst/>
                <a:ea typeface="SimSun" panose="02010600030101010101" pitchFamily="2" charset="-122"/>
                <a:cs typeface="Times New Roman" panose="02020603050405020304" pitchFamily="18" charset="0"/>
              </a:rPr>
              <a:t>(against Azure Synapse or SQL Server).</a:t>
            </a:r>
          </a:p>
          <a:p>
            <a:pPr marL="228600" marR="0">
              <a:lnSpc>
                <a:spcPct val="115000"/>
              </a:lnSpc>
              <a:spcBef>
                <a:spcPts val="600"/>
              </a:spcBef>
              <a:spcAft>
                <a:spcPts val="600"/>
              </a:spcAft>
            </a:pPr>
            <a:r>
              <a:rPr lang="en-US" sz="1200" dirty="0">
                <a:solidFill>
                  <a:srgbClr val="0000FF"/>
                </a:solidFill>
                <a:ea typeface="SimSun" panose="02010600030101010101" pitchFamily="2" charset="-122"/>
                <a:cs typeface="Times New Roman" panose="02020603050405020304" pitchFamily="18" charset="0"/>
              </a:rPr>
              <a:t>Note: </a:t>
            </a:r>
            <a:r>
              <a:rPr lang="en-US" sz="1200" b="1" dirty="0">
                <a:solidFill>
                  <a:srgbClr val="0000FF"/>
                </a:solidFill>
                <a:effectLst/>
                <a:ea typeface="SimSun" panose="02010600030101010101" pitchFamily="2" charset="-122"/>
                <a:cs typeface="Times New Roman" panose="02020603050405020304" pitchFamily="18" charset="0"/>
              </a:rPr>
              <a:t>5_RunSqlFilesInFolder is reused three times in the process: </a:t>
            </a:r>
            <a:r>
              <a:rPr lang="en-US" sz="1200" dirty="0">
                <a:solidFill>
                  <a:srgbClr val="0000FF"/>
                </a:solidFill>
                <a:effectLst/>
                <a:ea typeface="SimSun" panose="02010600030101010101" pitchFamily="2" charset="-122"/>
                <a:cs typeface="Times New Roman" panose="02020603050405020304" pitchFamily="18" charset="0"/>
              </a:rPr>
              <a:t>(1) Run T-SQL Scripts generated from 1_TranslateMetadata, (2) Run T-SQL Scripts generated from 2A_GeneratePolybaseExportScripts, and (3) Run T-SQL Scripts generated from 4_GenerateCopyIntoScripts. You can use module 5_RunSqlFileInFolder to execute code manually translated, mapped by module 1B or translated by Azure Synapse Pathway. </a:t>
            </a:r>
          </a:p>
        </p:txBody>
      </p:sp>
    </p:spTree>
    <p:custDataLst>
      <p:tags r:id="rId1"/>
    </p:custDataLst>
    <p:extLst>
      <p:ext uri="{BB962C8B-B14F-4D97-AF65-F5344CB8AC3E}">
        <p14:creationId xmlns:p14="http://schemas.microsoft.com/office/powerpoint/2010/main" val="11791753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11" name="Title 1">
            <a:extLst>
              <a:ext uri="{FF2B5EF4-FFF2-40B4-BE49-F238E27FC236}">
                <a16:creationId xmlns:a16="http://schemas.microsoft.com/office/drawing/2014/main" id="{B90EA908-5706-4571-8938-3A3C051958EE}"/>
              </a:ext>
            </a:extLst>
          </p:cNvPr>
          <p:cNvSpPr>
            <a:spLocks noGrp="1"/>
          </p:cNvSpPr>
          <p:nvPr>
            <p:ph type="title"/>
          </p:nvPr>
        </p:nvSpPr>
        <p:spPr>
          <a:xfrm>
            <a:off x="586740" y="339505"/>
            <a:ext cx="11018520" cy="466253"/>
          </a:xfrm>
        </p:spPr>
        <p:txBody>
          <a:bodyPr>
            <a:noAutofit/>
          </a:bodyPr>
          <a:lstStyle/>
          <a:p>
            <a:r>
              <a:rPr lang="en-US" sz="1600" dirty="0"/>
              <a:t>SQL Server to Synapse Migration Tasks Carried out by PowerShell Scripts (Modules) – </a:t>
            </a:r>
            <a:r>
              <a:rPr lang="en-US" sz="1600" dirty="0" err="1"/>
              <a:t>Polybase</a:t>
            </a:r>
            <a:r>
              <a:rPr lang="en-US" sz="1600" dirty="0"/>
              <a:t> Export – SQL Servers 2016+ </a:t>
            </a:r>
            <a:endParaRPr lang="en-US" sz="1600" dirty="0">
              <a:cs typeface="Segoe UI"/>
            </a:endParaRPr>
          </a:p>
        </p:txBody>
      </p:sp>
      <p:pic>
        <p:nvPicPr>
          <p:cNvPr id="4" name="Picture 3" descr="Diagram&#10;&#10;Description automatically generated">
            <a:extLst>
              <a:ext uri="{FF2B5EF4-FFF2-40B4-BE49-F238E27FC236}">
                <a16:creationId xmlns:a16="http://schemas.microsoft.com/office/drawing/2014/main" id="{82F9C1DC-D91C-4629-A136-A611449038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293" y="942824"/>
            <a:ext cx="5906317" cy="5195085"/>
          </a:xfrm>
          <a:prstGeom prst="rect">
            <a:avLst/>
          </a:prstGeom>
        </p:spPr>
      </p:pic>
    </p:spTree>
    <p:custDataLst>
      <p:tags r:id="rId1"/>
    </p:custDataLst>
    <p:extLst>
      <p:ext uri="{BB962C8B-B14F-4D97-AF65-F5344CB8AC3E}">
        <p14:creationId xmlns:p14="http://schemas.microsoft.com/office/powerpoint/2010/main" val="29589300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C715-DCA8-4F92-88F5-42C67A6CE0A1}"/>
              </a:ext>
            </a:extLst>
          </p:cNvPr>
          <p:cNvSpPr>
            <a:spLocks noGrp="1"/>
          </p:cNvSpPr>
          <p:nvPr>
            <p:ph type="title"/>
          </p:nvPr>
        </p:nvSpPr>
        <p:spPr>
          <a:xfrm>
            <a:off x="588263" y="457200"/>
            <a:ext cx="11018520" cy="492443"/>
          </a:xfrm>
        </p:spPr>
        <p:txBody>
          <a:bodyPr/>
          <a:lstStyle/>
          <a:p>
            <a:r>
              <a:rPr lang="en-US" sz="3200" dirty="0"/>
              <a:t>To Test the Scripts with an actual SQL Server &amp; Azure Synapse </a:t>
            </a:r>
          </a:p>
        </p:txBody>
      </p:sp>
      <p:sp>
        <p:nvSpPr>
          <p:cNvPr id="5" name="TextBox 4">
            <a:extLst>
              <a:ext uri="{FF2B5EF4-FFF2-40B4-BE49-F238E27FC236}">
                <a16:creationId xmlns:a16="http://schemas.microsoft.com/office/drawing/2014/main" id="{A82C56EE-3158-4E83-8812-AE4404AD1654}"/>
              </a:ext>
            </a:extLst>
          </p:cNvPr>
          <p:cNvSpPr txBox="1"/>
          <p:nvPr/>
        </p:nvSpPr>
        <p:spPr>
          <a:xfrm>
            <a:off x="709817" y="2074391"/>
            <a:ext cx="6594754" cy="276999"/>
          </a:xfrm>
          <a:prstGeom prst="rect">
            <a:avLst/>
          </a:prstGeom>
          <a:noFill/>
        </p:spPr>
        <p:txBody>
          <a:bodyPr wrap="none" lIns="0" tIns="0" rIns="0" bIns="0" rtlCol="0">
            <a:spAutoFit/>
          </a:bodyPr>
          <a:lstStyle/>
          <a:p>
            <a:pPr algn="l"/>
            <a:r>
              <a:rPr lang="en-US" dirty="0" err="1">
                <a:hlinkClick r:id="rId2"/>
              </a:rPr>
              <a:t>AdventureWorks</a:t>
            </a:r>
            <a:r>
              <a:rPr lang="en-US" dirty="0">
                <a:hlinkClick r:id="rId2"/>
              </a:rPr>
              <a:t> sample databases - SQL Server | Microsoft Docs</a:t>
            </a:r>
            <a:endParaRPr lang="en-US"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7A92B08C-58F9-4397-84A1-F3E72A784D7F}"/>
              </a:ext>
            </a:extLst>
          </p:cNvPr>
          <p:cNvPicPr>
            <a:picLocks noChangeAspect="1"/>
          </p:cNvPicPr>
          <p:nvPr/>
        </p:nvPicPr>
        <p:blipFill>
          <a:blip r:embed="rId3"/>
          <a:stretch>
            <a:fillRect/>
          </a:stretch>
        </p:blipFill>
        <p:spPr>
          <a:xfrm>
            <a:off x="618417" y="2638743"/>
            <a:ext cx="4589656" cy="3171926"/>
          </a:xfrm>
          <a:prstGeom prst="rect">
            <a:avLst/>
          </a:prstGeom>
        </p:spPr>
      </p:pic>
      <p:sp>
        <p:nvSpPr>
          <p:cNvPr id="10" name="TextBox 9">
            <a:extLst>
              <a:ext uri="{FF2B5EF4-FFF2-40B4-BE49-F238E27FC236}">
                <a16:creationId xmlns:a16="http://schemas.microsoft.com/office/drawing/2014/main" id="{0AF8B928-ED9B-4847-BF75-92ADB25559CD}"/>
              </a:ext>
            </a:extLst>
          </p:cNvPr>
          <p:cNvSpPr txBox="1"/>
          <p:nvPr/>
        </p:nvSpPr>
        <p:spPr>
          <a:xfrm flipH="1">
            <a:off x="709817" y="1126112"/>
            <a:ext cx="9502492" cy="646331"/>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(1) Set up your Azure Synapse Workspace with Azure SQL Pool Created</a:t>
            </a:r>
          </a:p>
          <a:p>
            <a:pPr marL="342900" indent="-342900" algn="l">
              <a:buAutoNum type="arabicParenBoth"/>
            </a:pPr>
            <a:endParaRPr lang="en-US" sz="1400" dirty="0">
              <a:gradFill>
                <a:gsLst>
                  <a:gs pos="2917">
                    <a:schemeClr val="tx1"/>
                  </a:gs>
                  <a:gs pos="30000">
                    <a:schemeClr val="tx1"/>
                  </a:gs>
                </a:gsLst>
                <a:lin ang="5400000" scaled="0"/>
              </a:gradFill>
            </a:endParaRPr>
          </a:p>
          <a:p>
            <a:pPr algn="l"/>
            <a:r>
              <a:rPr lang="en-US" sz="1400" dirty="0">
                <a:gradFill>
                  <a:gsLst>
                    <a:gs pos="2917">
                      <a:schemeClr val="tx1"/>
                    </a:gs>
                    <a:gs pos="30000">
                      <a:schemeClr val="tx1"/>
                    </a:gs>
                  </a:gsLst>
                  <a:lin ang="5400000" scaled="0"/>
                </a:gradFill>
              </a:rPr>
              <a:t>(2) Download </a:t>
            </a:r>
            <a:r>
              <a:rPr lang="en-US" sz="1400" b="1" dirty="0">
                <a:gradFill>
                  <a:gsLst>
                    <a:gs pos="2917">
                      <a:schemeClr val="tx1"/>
                    </a:gs>
                    <a:gs pos="30000">
                      <a:schemeClr val="tx1"/>
                    </a:gs>
                  </a:gsLst>
                  <a:lin ang="5400000" scaled="0"/>
                </a:gradFill>
              </a:rPr>
              <a:t>AdventureWorksDW2017.bak </a:t>
            </a:r>
            <a:r>
              <a:rPr lang="en-US" sz="1400" dirty="0">
                <a:gradFill>
                  <a:gsLst>
                    <a:gs pos="2917">
                      <a:schemeClr val="tx1"/>
                    </a:gs>
                    <a:gs pos="30000">
                      <a:schemeClr val="tx1"/>
                    </a:gs>
                  </a:gsLst>
                  <a:lin ang="5400000" scaled="0"/>
                </a:gradFill>
              </a:rPr>
              <a:t>from the link below</a:t>
            </a:r>
            <a:r>
              <a:rPr lang="en-US" sz="1400" b="1"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and restore it to your SQL Server.  </a:t>
            </a:r>
          </a:p>
        </p:txBody>
      </p:sp>
      <p:sp>
        <p:nvSpPr>
          <p:cNvPr id="12" name="TextBox 11">
            <a:extLst>
              <a:ext uri="{FF2B5EF4-FFF2-40B4-BE49-F238E27FC236}">
                <a16:creationId xmlns:a16="http://schemas.microsoft.com/office/drawing/2014/main" id="{7D3F84B7-DD91-4E2B-9C86-4AC9CEDD4447}"/>
              </a:ext>
            </a:extLst>
          </p:cNvPr>
          <p:cNvSpPr txBox="1"/>
          <p:nvPr/>
        </p:nvSpPr>
        <p:spPr>
          <a:xfrm flipH="1">
            <a:off x="5652395" y="2780898"/>
            <a:ext cx="4288313"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How to Restore SQL Server Database to .</a:t>
            </a:r>
            <a:r>
              <a:rPr lang="en-US" sz="1400" dirty="0" err="1">
                <a:gradFill>
                  <a:gsLst>
                    <a:gs pos="2917">
                      <a:schemeClr val="tx1"/>
                    </a:gs>
                    <a:gs pos="30000">
                      <a:schemeClr val="tx1"/>
                    </a:gs>
                  </a:gsLst>
                  <a:lin ang="5400000" scaled="0"/>
                </a:gradFill>
              </a:rPr>
              <a:t>bak</a:t>
            </a:r>
            <a:r>
              <a:rPr lang="en-US" sz="1400" dirty="0">
                <a:gradFill>
                  <a:gsLst>
                    <a:gs pos="2917">
                      <a:schemeClr val="tx1"/>
                    </a:gs>
                    <a:gs pos="30000">
                      <a:schemeClr val="tx1"/>
                    </a:gs>
                  </a:gsLst>
                  <a:lin ang="5400000" scaled="0"/>
                </a:gradFill>
              </a:rPr>
              <a:t> file </a:t>
            </a:r>
          </a:p>
        </p:txBody>
      </p:sp>
      <p:sp>
        <p:nvSpPr>
          <p:cNvPr id="14" name="TextBox 13">
            <a:extLst>
              <a:ext uri="{FF2B5EF4-FFF2-40B4-BE49-F238E27FC236}">
                <a16:creationId xmlns:a16="http://schemas.microsoft.com/office/drawing/2014/main" id="{8580764B-F6F5-4AA9-AEEA-20C99C4F58CA}"/>
              </a:ext>
            </a:extLst>
          </p:cNvPr>
          <p:cNvSpPr txBox="1"/>
          <p:nvPr/>
        </p:nvSpPr>
        <p:spPr>
          <a:xfrm flipH="1">
            <a:off x="5701066" y="4090185"/>
            <a:ext cx="6005064"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SQL Server 2017 if you do not have a SQL Server already </a:t>
            </a:r>
          </a:p>
        </p:txBody>
      </p:sp>
      <p:sp>
        <p:nvSpPr>
          <p:cNvPr id="16" name="TextBox 15">
            <a:extLst>
              <a:ext uri="{FF2B5EF4-FFF2-40B4-BE49-F238E27FC236}">
                <a16:creationId xmlns:a16="http://schemas.microsoft.com/office/drawing/2014/main" id="{CEE43432-53E6-4738-BD25-1E16E2F29301}"/>
              </a:ext>
            </a:extLst>
          </p:cNvPr>
          <p:cNvSpPr txBox="1"/>
          <p:nvPr/>
        </p:nvSpPr>
        <p:spPr>
          <a:xfrm>
            <a:off x="5625226" y="4492611"/>
            <a:ext cx="4478448" cy="261610"/>
          </a:xfrm>
          <a:prstGeom prst="rect">
            <a:avLst/>
          </a:prstGeom>
          <a:noFill/>
        </p:spPr>
        <p:txBody>
          <a:bodyPr wrap="square">
            <a:spAutoFit/>
          </a:bodyPr>
          <a:lstStyle/>
          <a:p>
            <a:r>
              <a:rPr lang="en-US" sz="1100" dirty="0">
                <a:hlinkClick r:id="rId4"/>
              </a:rPr>
              <a:t>https://www.microsoft.com/en-us/sql-server/sql-server-2017</a:t>
            </a:r>
            <a:endParaRPr lang="en-US" sz="1100" dirty="0"/>
          </a:p>
        </p:txBody>
      </p:sp>
      <p:sp>
        <p:nvSpPr>
          <p:cNvPr id="18" name="TextBox 17">
            <a:extLst>
              <a:ext uri="{FF2B5EF4-FFF2-40B4-BE49-F238E27FC236}">
                <a16:creationId xmlns:a16="http://schemas.microsoft.com/office/drawing/2014/main" id="{D955D325-727C-4DC5-BC1E-9F02300E2F05}"/>
              </a:ext>
            </a:extLst>
          </p:cNvPr>
          <p:cNvSpPr txBox="1"/>
          <p:nvPr/>
        </p:nvSpPr>
        <p:spPr>
          <a:xfrm flipH="1">
            <a:off x="5733873" y="5200042"/>
            <a:ext cx="4681057"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SSMS if you don’t have it already</a:t>
            </a:r>
          </a:p>
        </p:txBody>
      </p:sp>
      <p:sp>
        <p:nvSpPr>
          <p:cNvPr id="20" name="TextBox 19">
            <a:extLst>
              <a:ext uri="{FF2B5EF4-FFF2-40B4-BE49-F238E27FC236}">
                <a16:creationId xmlns:a16="http://schemas.microsoft.com/office/drawing/2014/main" id="{8527EA09-F174-415F-9755-36AF9EC860A5}"/>
              </a:ext>
            </a:extLst>
          </p:cNvPr>
          <p:cNvSpPr txBox="1"/>
          <p:nvPr/>
        </p:nvSpPr>
        <p:spPr>
          <a:xfrm>
            <a:off x="5671092" y="5546692"/>
            <a:ext cx="6315696" cy="246221"/>
          </a:xfrm>
          <a:prstGeom prst="rect">
            <a:avLst/>
          </a:prstGeom>
          <a:noFill/>
        </p:spPr>
        <p:txBody>
          <a:bodyPr wrap="square">
            <a:spAutoFit/>
          </a:bodyPr>
          <a:lstStyle/>
          <a:p>
            <a:r>
              <a:rPr lang="en-US" sz="1000" dirty="0">
                <a:hlinkClick r:id="rId5"/>
              </a:rPr>
              <a:t>Download SQL Server Management Studio (SSMS) - SQL Server Management Studio (SSMS) | Microsoft Docs</a:t>
            </a:r>
            <a:endParaRPr lang="en-US" sz="1000" dirty="0"/>
          </a:p>
        </p:txBody>
      </p:sp>
      <p:sp>
        <p:nvSpPr>
          <p:cNvPr id="22" name="TextBox 21">
            <a:extLst>
              <a:ext uri="{FF2B5EF4-FFF2-40B4-BE49-F238E27FC236}">
                <a16:creationId xmlns:a16="http://schemas.microsoft.com/office/drawing/2014/main" id="{37285639-B7A5-472B-97EF-8914537AC806}"/>
              </a:ext>
            </a:extLst>
          </p:cNvPr>
          <p:cNvSpPr txBox="1"/>
          <p:nvPr/>
        </p:nvSpPr>
        <p:spPr>
          <a:xfrm>
            <a:off x="5592563" y="3136884"/>
            <a:ext cx="6177178" cy="261610"/>
          </a:xfrm>
          <a:prstGeom prst="rect">
            <a:avLst/>
          </a:prstGeom>
          <a:noFill/>
        </p:spPr>
        <p:txBody>
          <a:bodyPr wrap="square">
            <a:spAutoFit/>
          </a:bodyPr>
          <a:lstStyle/>
          <a:p>
            <a:r>
              <a:rPr lang="en-US" sz="1100" dirty="0">
                <a:hlinkClick r:id="rId6"/>
              </a:rPr>
              <a:t>Restore a Database Backup Using SSMS - SQL Server | Microsoft Docs</a:t>
            </a:r>
            <a:endParaRPr lang="en-US" sz="1100" dirty="0"/>
          </a:p>
        </p:txBody>
      </p:sp>
    </p:spTree>
    <p:extLst>
      <p:ext uri="{BB962C8B-B14F-4D97-AF65-F5344CB8AC3E}">
        <p14:creationId xmlns:p14="http://schemas.microsoft.com/office/powerpoint/2010/main" val="15758278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F2A6-DC75-4DE9-BCB1-C83272F15803}"/>
              </a:ext>
            </a:extLst>
          </p:cNvPr>
          <p:cNvSpPr txBox="1">
            <a:spLocks/>
          </p:cNvSpPr>
          <p:nvPr/>
        </p:nvSpPr>
        <p:spPr>
          <a:xfrm>
            <a:off x="1256695" y="1555180"/>
            <a:ext cx="10250259" cy="292387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rgbClr val="F3FAFF"/>
                </a:solidFill>
              </a:rPr>
              <a:t>5-Step Migration Process with BCP Export</a:t>
            </a:r>
            <a:br>
              <a:rPr lang="en-US" sz="3600" dirty="0">
                <a:solidFill>
                  <a:srgbClr val="F3FAFF"/>
                </a:solidFill>
              </a:rPr>
            </a:br>
            <a:br>
              <a:rPr lang="en-US" sz="3600" dirty="0">
                <a:solidFill>
                  <a:srgbClr val="F3FAFF"/>
                </a:solidFill>
              </a:rPr>
            </a:br>
            <a:r>
              <a:rPr lang="en-US" sz="2800" dirty="0">
                <a:solidFill>
                  <a:srgbClr val="F3FAFF"/>
                </a:solidFill>
              </a:rPr>
              <a:t>- You can use this method for all versions of SQL Servers</a:t>
            </a:r>
            <a:br>
              <a:rPr lang="en-US" sz="2800" dirty="0">
                <a:solidFill>
                  <a:srgbClr val="F3FAFF"/>
                </a:solidFill>
              </a:rPr>
            </a:br>
            <a:br>
              <a:rPr lang="en-US" sz="1800" dirty="0">
                <a:solidFill>
                  <a:srgbClr val="F3FAFF"/>
                </a:solidFill>
              </a:rPr>
            </a:br>
            <a:r>
              <a:rPr lang="en-US" sz="1800" dirty="0">
                <a:solidFill>
                  <a:srgbClr val="F3FAFF"/>
                </a:solidFill>
              </a:rPr>
              <a:t>If you have SQL Server 2016 or later, you have additional option to export SQL server data directly into Azure Storage. See details later in this presentation. </a:t>
            </a:r>
            <a:br>
              <a:rPr lang="en-US" sz="1800" dirty="0">
                <a:solidFill>
                  <a:srgbClr val="F3FAFF"/>
                </a:solidFill>
              </a:rPr>
            </a:br>
            <a:br>
              <a:rPr lang="en-US" sz="1800" dirty="0">
                <a:solidFill>
                  <a:srgbClr val="F3FAFF"/>
                </a:solidFill>
              </a:rPr>
            </a:br>
            <a:r>
              <a:rPr lang="en-US" sz="1800" dirty="0">
                <a:solidFill>
                  <a:srgbClr val="F3FAFF"/>
                </a:solidFill>
              </a:rPr>
              <a:t>(</a:t>
            </a:r>
            <a:r>
              <a:rPr lang="en-US" sz="1800" dirty="0" err="1">
                <a:solidFill>
                  <a:srgbClr val="F3FAFF"/>
                </a:solidFill>
              </a:rPr>
              <a:t>Polybase</a:t>
            </a:r>
            <a:r>
              <a:rPr lang="en-US" sz="1800" dirty="0">
                <a:solidFill>
                  <a:srgbClr val="F3FAFF"/>
                </a:solidFill>
              </a:rPr>
              <a:t> is available only for SQL Server 2016 or later)</a:t>
            </a:r>
          </a:p>
        </p:txBody>
      </p:sp>
    </p:spTree>
    <p:extLst>
      <p:ext uri="{BB962C8B-B14F-4D97-AF65-F5344CB8AC3E}">
        <p14:creationId xmlns:p14="http://schemas.microsoft.com/office/powerpoint/2010/main" val="28838332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p:txBody>
          <a:bodyPr/>
          <a:lstStyle/>
          <a:p>
            <a:r>
              <a:rPr lang="en-US" dirty="0"/>
              <a:t>  Export SQL Server Tables into Local .csv or .parquet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2840215011"/>
              </p:ext>
            </p:extLst>
          </p:nvPr>
        </p:nvGraphicFramePr>
        <p:xfrm>
          <a:off x="858910" y="1184682"/>
          <a:ext cx="10340222" cy="5526592"/>
        </p:xfrm>
        <a:graphic>
          <a:graphicData uri="http://schemas.openxmlformats.org/drawingml/2006/table">
            <a:tbl>
              <a:tblPr firstRow="1" bandRow="1">
                <a:tableStyleId>{5C22544A-7EE6-4342-B048-85BDC9FD1C3A}</a:tableStyleId>
              </a:tblPr>
              <a:tblGrid>
                <a:gridCol w="1771154">
                  <a:extLst>
                    <a:ext uri="{9D8B030D-6E8A-4147-A177-3AD203B41FA5}">
                      <a16:colId xmlns:a16="http://schemas.microsoft.com/office/drawing/2014/main" val="1177648477"/>
                    </a:ext>
                  </a:extLst>
                </a:gridCol>
                <a:gridCol w="4730298">
                  <a:extLst>
                    <a:ext uri="{9D8B030D-6E8A-4147-A177-3AD203B41FA5}">
                      <a16:colId xmlns:a16="http://schemas.microsoft.com/office/drawing/2014/main" val="955178688"/>
                    </a:ext>
                  </a:extLst>
                </a:gridCol>
                <a:gridCol w="3838770">
                  <a:extLst>
                    <a:ext uri="{9D8B030D-6E8A-4147-A177-3AD203B41FA5}">
                      <a16:colId xmlns:a16="http://schemas.microsoft.com/office/drawing/2014/main" val="3226464245"/>
                    </a:ext>
                  </a:extLst>
                </a:gridCol>
              </a:tblGrid>
              <a:tr h="527872">
                <a:tc>
                  <a:txBody>
                    <a:bodyPr/>
                    <a:lstStyle/>
                    <a:p>
                      <a:r>
                        <a:rPr lang="en-US" sz="1400" dirty="0"/>
                        <a:t># Step</a:t>
                      </a:r>
                    </a:p>
                  </a:txBody>
                  <a:tcPr/>
                </a:tc>
                <a:tc>
                  <a:txBody>
                    <a:bodyPr/>
                    <a:lstStyle/>
                    <a:p>
                      <a:r>
                        <a:rPr lang="en-US" sz="1400" dirty="0"/>
                        <a:t>BCP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370840">
                <a:tc>
                  <a:txBody>
                    <a:bodyPr/>
                    <a:lstStyle/>
                    <a:p>
                      <a:r>
                        <a:rPr lang="en-US" sz="1400" dirty="0"/>
                        <a:t>1 – Task 3 </a:t>
                      </a:r>
                    </a:p>
                  </a:txBody>
                  <a:tcPr/>
                </a:tc>
                <a:tc>
                  <a:txBody>
                    <a:bodyPr/>
                    <a:lstStyle/>
                    <a:p>
                      <a:r>
                        <a:rPr lang="en-US" sz="1400" b="1" dirty="0"/>
                        <a:t>Map Databases and Schemas </a:t>
                      </a:r>
                      <a:r>
                        <a:rPr lang="en-US" sz="1400" dirty="0"/>
                        <a:t>(Module 1A_ExtractCodeDDLs, and Module 1B_MapDatabasesAndSchemas) </a:t>
                      </a:r>
                    </a:p>
                  </a:txBody>
                  <a:tcPr/>
                </a:tc>
                <a:tc>
                  <a:txBody>
                    <a:bodyPr/>
                    <a:lstStyle/>
                    <a:p>
                      <a:r>
                        <a:rPr lang="en-US" sz="1400" dirty="0"/>
                        <a:t>Code (Views, Stored Procedures, Functions) have the desired Azure Synapse DB name and Schema Name</a:t>
                      </a:r>
                    </a:p>
                  </a:txBody>
                  <a:tcPr/>
                </a:tc>
                <a:extLst>
                  <a:ext uri="{0D108BD9-81ED-4DB2-BD59-A6C34878D82A}">
                    <a16:rowId xmlns:a16="http://schemas.microsoft.com/office/drawing/2014/main" val="4252754384"/>
                  </a:ext>
                </a:extLst>
              </a:tr>
              <a:tr h="370840">
                <a:tc>
                  <a:txBody>
                    <a:bodyPr/>
                    <a:lstStyle/>
                    <a:p>
                      <a:r>
                        <a:rPr lang="en-US" sz="1400" dirty="0"/>
                        <a:t>1 – Task 4 </a:t>
                      </a:r>
                    </a:p>
                  </a:txBody>
                  <a:tcPr/>
                </a:tc>
                <a:tc>
                  <a:txBody>
                    <a:bodyPr/>
                    <a:lstStyle/>
                    <a:p>
                      <a:r>
                        <a:rPr lang="en-US" sz="1400" b="1" dirty="0"/>
                        <a:t>Perform Additional Code Translation </a:t>
                      </a:r>
                      <a:r>
                        <a:rPr lang="en-US" sz="1200" dirty="0"/>
                        <a:t>(</a:t>
                      </a:r>
                      <a:r>
                        <a:rPr lang="en-US" sz="1400" dirty="0"/>
                        <a:t>Manually or using Azure Synapse Pathway) and then Execute Code using (Module 5_RunSqlFilesInfolder)</a:t>
                      </a:r>
                    </a:p>
                  </a:txBody>
                  <a:tcPr/>
                </a:tc>
                <a:tc>
                  <a:txBody>
                    <a:bodyPr/>
                    <a:lstStyle/>
                    <a:p>
                      <a:r>
                        <a:rPr lang="en-US" sz="1400" dirty="0"/>
                        <a:t>Code is migrated into Azure Synapse </a:t>
                      </a:r>
                    </a:p>
                  </a:txBody>
                  <a:tcPr/>
                </a:tc>
                <a:extLst>
                  <a:ext uri="{0D108BD9-81ED-4DB2-BD59-A6C34878D82A}">
                    <a16:rowId xmlns:a16="http://schemas.microsoft.com/office/drawing/2014/main" val="1605743260"/>
                  </a:ext>
                </a:extLst>
              </a:tr>
              <a:tr h="493850">
                <a:tc>
                  <a:txBody>
                    <a:bodyPr/>
                    <a:lstStyle/>
                    <a:p>
                      <a:r>
                        <a:rPr lang="en-US" sz="1400" dirty="0"/>
                        <a:t>2 – Export to .csv</a:t>
                      </a:r>
                    </a:p>
                    <a:p>
                      <a:r>
                        <a:rPr lang="en-US" sz="1400" dirty="0"/>
                        <a:t>2B – Export to .parquet</a:t>
                      </a:r>
                    </a:p>
                  </a:txBody>
                  <a:tcPr/>
                </a:tc>
                <a:tc>
                  <a:txBody>
                    <a:bodyPr/>
                    <a:lstStyle/>
                    <a:p>
                      <a:r>
                        <a:rPr lang="en-US" sz="1400" b="1" dirty="0"/>
                        <a:t>Export SQL Server Table data into .csv files </a:t>
                      </a:r>
                    </a:p>
                    <a:p>
                      <a:r>
                        <a:rPr lang="en-US" sz="1400" dirty="0"/>
                        <a:t>(Module 2_ExportSourceDataWithBCP)</a:t>
                      </a:r>
                    </a:p>
                    <a:p>
                      <a:r>
                        <a:rPr lang="en-US" sz="1400" b="1" dirty="0"/>
                        <a:t>Export SQL Server Table data into .parquet files </a:t>
                      </a:r>
                    </a:p>
                    <a:p>
                      <a:r>
                        <a:rPr lang="en-US" sz="1400" dirty="0"/>
                        <a:t>(Module 2B_ExportSourceDataToParquet)</a:t>
                      </a:r>
                    </a:p>
                  </a:txBody>
                  <a:tcPr/>
                </a:tc>
                <a:tc>
                  <a:txBody>
                    <a:bodyPr/>
                    <a:lstStyle/>
                    <a:p>
                      <a:r>
                        <a:rPr lang="en-US" sz="1400" dirty="0"/>
                        <a:t>Data is exported to local files (.csv or .parquet)</a:t>
                      </a:r>
                    </a:p>
                  </a:txBody>
                  <a:tcPr/>
                </a:tc>
                <a:extLst>
                  <a:ext uri="{0D108BD9-81ED-4DB2-BD59-A6C34878D82A}">
                    <a16:rowId xmlns:a16="http://schemas.microsoft.com/office/drawing/2014/main" val="1141898369"/>
                  </a:ext>
                </a:extLst>
              </a:tr>
              <a:tr h="370840">
                <a:tc>
                  <a:txBody>
                    <a:bodyPr/>
                    <a:lstStyle/>
                    <a:p>
                      <a:r>
                        <a:rPr lang="en-US" sz="1400" dirty="0"/>
                        <a:t>3 – Upload </a:t>
                      </a:r>
                    </a:p>
                  </a:txBody>
                  <a:tcPr/>
                </a:tc>
                <a:tc>
                  <a:txBody>
                    <a:bodyPr/>
                    <a:lstStyle/>
                    <a:p>
                      <a:r>
                        <a:rPr lang="en-US" sz="1400" b="1" dirty="0"/>
                        <a:t>Upload exported Data into Azure Storage </a:t>
                      </a:r>
                      <a:r>
                        <a:rPr lang="en-US" sz="1400" dirty="0"/>
                        <a:t>(3_LoadDataIntoAzureStorage)</a:t>
                      </a:r>
                    </a:p>
                  </a:txBody>
                  <a:tcPr/>
                </a:tc>
                <a:tc>
                  <a:txBody>
                    <a:bodyPr/>
                    <a:lstStyle/>
                    <a:p>
                      <a:r>
                        <a:rPr lang="en-US" sz="1400" dirty="0"/>
                        <a:t>Data loaded to Azure Storage</a:t>
                      </a:r>
                    </a:p>
                  </a:txBody>
                  <a:tcPr/>
                </a:tc>
                <a:extLst>
                  <a:ext uri="{0D108BD9-81ED-4DB2-BD59-A6C34878D82A}">
                    <a16:rowId xmlns:a16="http://schemas.microsoft.com/office/drawing/2014/main" val="3434228406"/>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33817335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9AB879-EC58-499F-BC76-3300B8BE72B4}"/>
              </a:ext>
            </a:extLst>
          </p:cNvPr>
          <p:cNvPicPr>
            <a:picLocks noChangeAspect="1"/>
          </p:cNvPicPr>
          <p:nvPr/>
        </p:nvPicPr>
        <p:blipFill>
          <a:blip r:embed="rId2"/>
          <a:stretch>
            <a:fillRect/>
          </a:stretch>
        </p:blipFill>
        <p:spPr>
          <a:xfrm>
            <a:off x="3258745" y="4880831"/>
            <a:ext cx="5564826" cy="1890190"/>
          </a:xfrm>
          <a:prstGeom prst="rect">
            <a:avLst/>
          </a:prstGeom>
        </p:spPr>
      </p:pic>
      <p:sp>
        <p:nvSpPr>
          <p:cNvPr id="18" name="TextBox 17">
            <a:extLst>
              <a:ext uri="{FF2B5EF4-FFF2-40B4-BE49-F238E27FC236}">
                <a16:creationId xmlns:a16="http://schemas.microsoft.com/office/drawing/2014/main" id="{A423FFFC-0FD0-441A-9EB4-3210DE86B9FA}"/>
              </a:ext>
            </a:extLst>
          </p:cNvPr>
          <p:cNvSpPr txBox="1"/>
          <p:nvPr/>
        </p:nvSpPr>
        <p:spPr>
          <a:xfrm>
            <a:off x="1629725" y="1081917"/>
            <a:ext cx="1357919" cy="800219"/>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t>
            </a:r>
          </a:p>
          <a:p>
            <a:r>
              <a:rPr lang="en-US" sz="1200" dirty="0">
                <a:solidFill>
                  <a:srgbClr val="000099"/>
                </a:solidFill>
                <a:latin typeface="Calibri" panose="020F0502020204030204" pitchFamily="34" charset="0"/>
              </a:rPr>
              <a:t>(Same for BCP and </a:t>
            </a:r>
            <a:r>
              <a:rPr lang="en-US" sz="1200" dirty="0" err="1">
                <a:solidFill>
                  <a:srgbClr val="000099"/>
                </a:solidFill>
                <a:latin typeface="Calibri" panose="020F0502020204030204" pitchFamily="34" charset="0"/>
              </a:rPr>
              <a:t>Polybase</a:t>
            </a:r>
            <a:r>
              <a:rPr lang="en-US" sz="1200" dirty="0">
                <a:solidFill>
                  <a:srgbClr val="000099"/>
                </a:solidFill>
                <a:latin typeface="Calibri" panose="020F0502020204030204" pitchFamily="34" charset="0"/>
              </a:rPr>
              <a:t> Export)</a:t>
            </a:r>
            <a:endParaRPr lang="en-US" sz="1200" i="0" u="none" strike="noStrike" baseline="0" dirty="0">
              <a:solidFill>
                <a:srgbClr val="000099"/>
              </a:solidFill>
              <a:latin typeface="Calibri" panose="020F0502020204030204" pitchFamily="34" charset="0"/>
            </a:endParaRPr>
          </a:p>
          <a:p>
            <a:endParaRPr lang="en-US" sz="1400" b="1" i="0" u="none" strike="noStrike" baseline="0" dirty="0">
              <a:solidFill>
                <a:srgbClr val="000099"/>
              </a:solidFill>
              <a:latin typeface="Calibri" panose="020F0502020204030204" pitchFamily="34" charset="0"/>
            </a:endParaRP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5" y="4054746"/>
            <a:ext cx="945524"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2 or 2B</a:t>
            </a:r>
            <a:endParaRPr lang="en-US" sz="1400" b="1" i="0" u="none" strike="noStrike" baseline="0" dirty="0">
              <a:solidFill>
                <a:srgbClr val="000099"/>
              </a:solidFill>
              <a:latin typeface="Calibri" panose="020F0502020204030204" pitchFamily="34" charset="0"/>
            </a:endParaRPr>
          </a:p>
        </p:txBody>
      </p:sp>
      <p:sp>
        <p:nvSpPr>
          <p:cNvPr id="24" name="TextBox 23">
            <a:extLst>
              <a:ext uri="{FF2B5EF4-FFF2-40B4-BE49-F238E27FC236}">
                <a16:creationId xmlns:a16="http://schemas.microsoft.com/office/drawing/2014/main" id="{97F29DBE-D63A-4522-9A6F-14215F390BEA}"/>
              </a:ext>
            </a:extLst>
          </p:cNvPr>
          <p:cNvSpPr txBox="1"/>
          <p:nvPr/>
        </p:nvSpPr>
        <p:spPr>
          <a:xfrm>
            <a:off x="1629726" y="4914514"/>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3</a:t>
            </a:r>
          </a:p>
        </p:txBody>
      </p:sp>
      <p:pic>
        <p:nvPicPr>
          <p:cNvPr id="7" name="Picture 6" descr="Diagram&#10;&#10;Description automatically generated">
            <a:extLst>
              <a:ext uri="{FF2B5EF4-FFF2-40B4-BE49-F238E27FC236}">
                <a16:creationId xmlns:a16="http://schemas.microsoft.com/office/drawing/2014/main" id="{839A323F-19B6-44C1-BD48-730443CE1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428" y="625082"/>
            <a:ext cx="5455143" cy="1591316"/>
          </a:xfrm>
          <a:prstGeom prst="rect">
            <a:avLst/>
          </a:prstGeom>
        </p:spPr>
      </p:pic>
      <p:sp>
        <p:nvSpPr>
          <p:cNvPr id="2" name="TextBox 1">
            <a:extLst>
              <a:ext uri="{FF2B5EF4-FFF2-40B4-BE49-F238E27FC236}">
                <a16:creationId xmlns:a16="http://schemas.microsoft.com/office/drawing/2014/main" id="{CA694B8C-BC2F-451C-9C56-54BF7EA4808F}"/>
              </a:ext>
            </a:extLst>
          </p:cNvPr>
          <p:cNvSpPr txBox="1"/>
          <p:nvPr/>
        </p:nvSpPr>
        <p:spPr>
          <a:xfrm>
            <a:off x="1629725" y="2571360"/>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1AB</a:t>
            </a:r>
          </a:p>
        </p:txBody>
      </p:sp>
      <p:pic>
        <p:nvPicPr>
          <p:cNvPr id="5" name="Picture 4" descr="A picture containing text&#10;&#10;Description automatically generated">
            <a:extLst>
              <a:ext uri="{FF2B5EF4-FFF2-40B4-BE49-F238E27FC236}">
                <a16:creationId xmlns:a16="http://schemas.microsoft.com/office/drawing/2014/main" id="{0308099A-9766-40B8-A2BF-55B7ECC0D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428" y="2242582"/>
            <a:ext cx="6742675" cy="1155887"/>
          </a:xfrm>
          <a:prstGeom prst="rect">
            <a:avLst/>
          </a:prstGeom>
        </p:spPr>
      </p:pic>
      <p:pic>
        <p:nvPicPr>
          <p:cNvPr id="6" name="Picture 5" descr="Graphical user interface, diagram, application&#10;&#10;Description automatically generated">
            <a:extLst>
              <a:ext uri="{FF2B5EF4-FFF2-40B4-BE49-F238E27FC236}">
                <a16:creationId xmlns:a16="http://schemas.microsoft.com/office/drawing/2014/main" id="{241D4FAD-7018-448D-9B8C-38B06A2A5A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3965" y="3542559"/>
            <a:ext cx="4448272" cy="1199898"/>
          </a:xfrm>
          <a:prstGeom prst="rect">
            <a:avLst/>
          </a:prstGeom>
        </p:spPr>
      </p:pic>
    </p:spTree>
    <p:extLst>
      <p:ext uri="{BB962C8B-B14F-4D97-AF65-F5344CB8AC3E}">
        <p14:creationId xmlns:p14="http://schemas.microsoft.com/office/powerpoint/2010/main" val="13193616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4</a:t>
            </a: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607507"/>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5</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C0680804-5F11-4C17-8433-E7F5B917E974}"/>
              </a:ext>
            </a:extLst>
          </p:cNvPr>
          <p:cNvPicPr>
            <a:picLocks noChangeAspect="1"/>
          </p:cNvPicPr>
          <p:nvPr/>
        </p:nvPicPr>
        <p:blipFill>
          <a:blip r:embed="rId2"/>
          <a:stretch>
            <a:fillRect/>
          </a:stretch>
        </p:blipFill>
        <p:spPr>
          <a:xfrm>
            <a:off x="2444437" y="1024629"/>
            <a:ext cx="8117837" cy="1944984"/>
          </a:xfrm>
          <a:prstGeom prst="rect">
            <a:avLst/>
          </a:prstGeom>
        </p:spPr>
      </p:pic>
      <p:pic>
        <p:nvPicPr>
          <p:cNvPr id="6" name="Picture 5">
            <a:extLst>
              <a:ext uri="{FF2B5EF4-FFF2-40B4-BE49-F238E27FC236}">
                <a16:creationId xmlns:a16="http://schemas.microsoft.com/office/drawing/2014/main" id="{8C864A37-F86D-4B21-B3E2-DDA148A65696}"/>
              </a:ext>
            </a:extLst>
          </p:cNvPr>
          <p:cNvPicPr>
            <a:picLocks noChangeAspect="1"/>
          </p:cNvPicPr>
          <p:nvPr/>
        </p:nvPicPr>
        <p:blipFill>
          <a:blip r:embed="rId3"/>
          <a:stretch>
            <a:fillRect/>
          </a:stretch>
        </p:blipFill>
        <p:spPr>
          <a:xfrm>
            <a:off x="2371999" y="3286705"/>
            <a:ext cx="6092992" cy="3387779"/>
          </a:xfrm>
          <a:prstGeom prst="rect">
            <a:avLst/>
          </a:prstGeom>
        </p:spPr>
      </p:pic>
      <p:sp>
        <p:nvSpPr>
          <p:cNvPr id="2" name="TextBox 1">
            <a:extLst>
              <a:ext uri="{FF2B5EF4-FFF2-40B4-BE49-F238E27FC236}">
                <a16:creationId xmlns:a16="http://schemas.microsoft.com/office/drawing/2014/main" id="{3EEA3866-24EF-4805-9DF7-26806AA7DC84}"/>
              </a:ext>
            </a:extLst>
          </p:cNvPr>
          <p:cNvSpPr txBox="1"/>
          <p:nvPr/>
        </p:nvSpPr>
        <p:spPr>
          <a:xfrm>
            <a:off x="1792637" y="509753"/>
            <a:ext cx="6427910" cy="246221"/>
          </a:xfrm>
          <a:prstGeom prst="rect">
            <a:avLst/>
          </a:prstGeom>
          <a:noFill/>
        </p:spPr>
        <p:txBody>
          <a:bodyPr wrap="square" lIns="0" tIns="0" rIns="0" bIns="0" rtlCol="0">
            <a:spAutoFit/>
          </a:bodyPr>
          <a:lstStyle/>
          <a:p>
            <a:r>
              <a:rPr lang="en-US" sz="1600" b="1" dirty="0">
                <a:solidFill>
                  <a:srgbClr val="000099"/>
                </a:solidFill>
                <a:latin typeface="Calibri" panose="020F0502020204030204" pitchFamily="34" charset="0"/>
              </a:rPr>
              <a:t>Note: Step 4 and Step 5 are the same for BCP or </a:t>
            </a:r>
            <a:r>
              <a:rPr lang="en-US" sz="1600" b="1" dirty="0" err="1">
                <a:solidFill>
                  <a:srgbClr val="000099"/>
                </a:solidFill>
                <a:latin typeface="Calibri" panose="020F0502020204030204" pitchFamily="34" charset="0"/>
              </a:rPr>
              <a:t>Polybase</a:t>
            </a:r>
            <a:r>
              <a:rPr lang="en-US" sz="1600" b="1" dirty="0">
                <a:solidFill>
                  <a:srgbClr val="000099"/>
                </a:solidFill>
                <a:latin typeface="Calibri" panose="020F0502020204030204" pitchFamily="34" charset="0"/>
              </a:rPr>
              <a:t> Export </a:t>
            </a:r>
            <a:endParaRPr lang="en-US" sz="16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42640032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1A082-C31A-4817-B02E-A23FD585D77E}"/>
              </a:ext>
            </a:extLst>
          </p:cNvPr>
          <p:cNvSpPr txBox="1"/>
          <p:nvPr/>
        </p:nvSpPr>
        <p:spPr>
          <a:xfrm>
            <a:off x="1550643" y="1853088"/>
            <a:ext cx="8641533" cy="2062103"/>
          </a:xfrm>
          <a:prstGeom prst="rect">
            <a:avLst/>
          </a:prstGeom>
          <a:noFill/>
        </p:spPr>
        <p:txBody>
          <a:bodyPr wrap="square">
            <a:spAutoFit/>
          </a:bodyPr>
          <a:lstStyle/>
          <a:p>
            <a:r>
              <a:rPr lang="en-US" sz="3200" dirty="0">
                <a:solidFill>
                  <a:srgbClr val="F3FAFF"/>
                </a:solidFill>
              </a:rPr>
              <a:t>5-Step Migration Process with </a:t>
            </a:r>
            <a:r>
              <a:rPr lang="en-US" sz="3200" dirty="0" err="1">
                <a:solidFill>
                  <a:srgbClr val="F3FAFF"/>
                </a:solidFill>
              </a:rPr>
              <a:t>Polybase</a:t>
            </a:r>
            <a:r>
              <a:rPr lang="en-US" sz="3200" dirty="0">
                <a:solidFill>
                  <a:srgbClr val="F3FAFF"/>
                </a:solidFill>
              </a:rPr>
              <a:t> Export</a:t>
            </a:r>
            <a:br>
              <a:rPr lang="en-US" sz="3200" dirty="0">
                <a:solidFill>
                  <a:srgbClr val="F3FAFF"/>
                </a:solidFill>
              </a:rPr>
            </a:br>
            <a:br>
              <a:rPr lang="en-US" sz="3200" dirty="0">
                <a:solidFill>
                  <a:srgbClr val="F3FAFF"/>
                </a:solidFill>
              </a:rPr>
            </a:br>
            <a:r>
              <a:rPr lang="en-US" sz="3200" dirty="0">
                <a:solidFill>
                  <a:srgbClr val="F3FAFF"/>
                </a:solidFill>
              </a:rPr>
              <a:t> (</a:t>
            </a:r>
            <a:r>
              <a:rPr lang="en-US" sz="3200" dirty="0" err="1">
                <a:solidFill>
                  <a:srgbClr val="F3FAFF"/>
                </a:solidFill>
              </a:rPr>
              <a:t>Polybase</a:t>
            </a:r>
            <a:r>
              <a:rPr lang="en-US" sz="3200" dirty="0">
                <a:solidFill>
                  <a:srgbClr val="F3FAFF"/>
                </a:solidFill>
              </a:rPr>
              <a:t> is available only for SQL Server 2016 or later) </a:t>
            </a:r>
          </a:p>
        </p:txBody>
      </p:sp>
    </p:spTree>
    <p:extLst>
      <p:ext uri="{BB962C8B-B14F-4D97-AF65-F5344CB8AC3E}">
        <p14:creationId xmlns:p14="http://schemas.microsoft.com/office/powerpoint/2010/main" val="21641110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a:xfrm>
            <a:off x="588263" y="457200"/>
            <a:ext cx="10791943" cy="553998"/>
          </a:xfrm>
        </p:spPr>
        <p:txBody>
          <a:bodyPr/>
          <a:lstStyle/>
          <a:p>
            <a:r>
              <a:rPr lang="en-US" dirty="0" err="1"/>
              <a:t>Polybase</a:t>
            </a:r>
            <a:r>
              <a:rPr lang="en-US" dirty="0"/>
              <a:t>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3211843143"/>
              </p:ext>
            </p:extLst>
          </p:nvPr>
        </p:nvGraphicFramePr>
        <p:xfrm>
          <a:off x="588263" y="1329540"/>
          <a:ext cx="9154217" cy="5313232"/>
        </p:xfrm>
        <a:graphic>
          <a:graphicData uri="http://schemas.openxmlformats.org/drawingml/2006/table">
            <a:tbl>
              <a:tblPr firstRow="1" bandRow="1">
                <a:tableStyleId>{5C22544A-7EE6-4342-B048-85BDC9FD1C3A}</a:tableStyleId>
              </a:tblPr>
              <a:tblGrid>
                <a:gridCol w="1526011">
                  <a:extLst>
                    <a:ext uri="{9D8B030D-6E8A-4147-A177-3AD203B41FA5}">
                      <a16:colId xmlns:a16="http://schemas.microsoft.com/office/drawing/2014/main" val="1177648477"/>
                    </a:ext>
                  </a:extLst>
                </a:gridCol>
                <a:gridCol w="4320757">
                  <a:extLst>
                    <a:ext uri="{9D8B030D-6E8A-4147-A177-3AD203B41FA5}">
                      <a16:colId xmlns:a16="http://schemas.microsoft.com/office/drawing/2014/main" val="3579033742"/>
                    </a:ext>
                  </a:extLst>
                </a:gridCol>
                <a:gridCol w="3307449">
                  <a:extLst>
                    <a:ext uri="{9D8B030D-6E8A-4147-A177-3AD203B41FA5}">
                      <a16:colId xmlns:a16="http://schemas.microsoft.com/office/drawing/2014/main" val="3226464245"/>
                    </a:ext>
                  </a:extLst>
                </a:gridCol>
              </a:tblGrid>
              <a:tr h="527872">
                <a:tc>
                  <a:txBody>
                    <a:bodyPr/>
                    <a:lstStyle/>
                    <a:p>
                      <a:r>
                        <a:rPr lang="en-US" sz="1400" dirty="0"/>
                        <a:t># Step</a:t>
                      </a:r>
                    </a:p>
                  </a:txBody>
                  <a:tcPr/>
                </a:tc>
                <a:tc>
                  <a:txBody>
                    <a:bodyPr/>
                    <a:lstStyle/>
                    <a:p>
                      <a:r>
                        <a:rPr lang="en-US" sz="1400" dirty="0" err="1"/>
                        <a:t>Polybase</a:t>
                      </a:r>
                      <a:r>
                        <a:rPr lang="en-US" sz="1400" dirty="0"/>
                        <a:t>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370840">
                <a:tc>
                  <a:txBody>
                    <a:bodyPr/>
                    <a:lstStyle/>
                    <a:p>
                      <a:r>
                        <a:rPr lang="en-US" sz="1400" dirty="0"/>
                        <a:t>1 – Task 3 </a:t>
                      </a:r>
                    </a:p>
                  </a:txBody>
                  <a:tcPr/>
                </a:tc>
                <a:tc>
                  <a:txBody>
                    <a:bodyPr/>
                    <a:lstStyle/>
                    <a:p>
                      <a:r>
                        <a:rPr lang="en-US" sz="1400" b="1" dirty="0"/>
                        <a:t>Map Databases and Schemas </a:t>
                      </a:r>
                      <a:r>
                        <a:rPr lang="en-US" sz="1400" dirty="0"/>
                        <a:t>(Module 1A_ExtractCodeDDLs, and Module 1B_MapDatabasesAndSchemas) </a:t>
                      </a:r>
                    </a:p>
                  </a:txBody>
                  <a:tcPr/>
                </a:tc>
                <a:tc>
                  <a:txBody>
                    <a:bodyPr/>
                    <a:lstStyle/>
                    <a:p>
                      <a:r>
                        <a:rPr lang="en-US" sz="1400" dirty="0"/>
                        <a:t>Code (Views, Stored Procedures, Functions) have the desired Azure Synapse DB name and Schema Name</a:t>
                      </a:r>
                    </a:p>
                  </a:txBody>
                  <a:tcPr/>
                </a:tc>
                <a:extLst>
                  <a:ext uri="{0D108BD9-81ED-4DB2-BD59-A6C34878D82A}">
                    <a16:rowId xmlns:a16="http://schemas.microsoft.com/office/drawing/2014/main" val="2357746784"/>
                  </a:ext>
                </a:extLst>
              </a:tr>
              <a:tr h="370840">
                <a:tc>
                  <a:txBody>
                    <a:bodyPr/>
                    <a:lstStyle/>
                    <a:p>
                      <a:r>
                        <a:rPr lang="en-US" sz="1400" dirty="0"/>
                        <a:t>1 – Task 4 </a:t>
                      </a:r>
                    </a:p>
                  </a:txBody>
                  <a:tcPr/>
                </a:tc>
                <a:tc>
                  <a:txBody>
                    <a:bodyPr/>
                    <a:lstStyle/>
                    <a:p>
                      <a:r>
                        <a:rPr lang="en-US" sz="1400" b="1" dirty="0"/>
                        <a:t>Perform Additional Code Translation </a:t>
                      </a:r>
                      <a:r>
                        <a:rPr lang="en-US" sz="1200" dirty="0"/>
                        <a:t>(</a:t>
                      </a:r>
                      <a:r>
                        <a:rPr lang="en-US" sz="1400" dirty="0"/>
                        <a:t>Manually or using Azure Synapse Pathway) and then Execute Code using (Module 5_RunSqlFilesInfolder)</a:t>
                      </a:r>
                    </a:p>
                  </a:txBody>
                  <a:tcPr/>
                </a:tc>
                <a:tc>
                  <a:txBody>
                    <a:bodyPr/>
                    <a:lstStyle/>
                    <a:p>
                      <a:r>
                        <a:rPr lang="en-US" sz="1400" dirty="0"/>
                        <a:t>Code is migrated into Azure Synapse </a:t>
                      </a:r>
                    </a:p>
                  </a:txBody>
                  <a:tcPr/>
                </a:tc>
                <a:extLst>
                  <a:ext uri="{0D108BD9-81ED-4DB2-BD59-A6C34878D82A}">
                    <a16:rowId xmlns:a16="http://schemas.microsoft.com/office/drawing/2014/main" val="3566769427"/>
                  </a:ext>
                </a:extLst>
              </a:tr>
              <a:tr h="370840">
                <a:tc>
                  <a:txBody>
                    <a:bodyPr/>
                    <a:lstStyle/>
                    <a:p>
                      <a:r>
                        <a:rPr lang="en-US" sz="1400" dirty="0"/>
                        <a:t>2A – Generate </a:t>
                      </a:r>
                      <a:r>
                        <a:rPr lang="en-US" sz="1400" dirty="0" err="1"/>
                        <a:t>Polybase</a:t>
                      </a:r>
                      <a:r>
                        <a:rPr lang="en-US" sz="1400" dirty="0"/>
                        <a:t> Code</a:t>
                      </a:r>
                    </a:p>
                  </a:txBody>
                  <a:tcPr/>
                </a:tc>
                <a:tc>
                  <a:txBody>
                    <a:bodyPr/>
                    <a:lstStyle/>
                    <a:p>
                      <a:r>
                        <a:rPr lang="en-US" sz="1400" b="1" dirty="0"/>
                        <a:t>Generate </a:t>
                      </a:r>
                      <a:r>
                        <a:rPr lang="en-US" sz="1400" b="1" dirty="0" err="1"/>
                        <a:t>Polybase</a:t>
                      </a:r>
                      <a:r>
                        <a:rPr lang="en-US" sz="1400" b="1" dirty="0"/>
                        <a:t> Export Scripts  </a:t>
                      </a:r>
                    </a:p>
                    <a:p>
                      <a:r>
                        <a:rPr lang="en-US" sz="1400" b="0" dirty="0"/>
                        <a:t>(Module 2A_GeneratePolybaseExportScripts)</a:t>
                      </a:r>
                    </a:p>
                  </a:txBody>
                  <a:tcPr/>
                </a:tc>
                <a:tc>
                  <a:txBody>
                    <a:bodyPr/>
                    <a:lstStyle/>
                    <a:p>
                      <a:r>
                        <a:rPr lang="en-US" sz="1400" dirty="0" err="1"/>
                        <a:t>Polybase</a:t>
                      </a:r>
                      <a:r>
                        <a:rPr lang="en-US" sz="1400" dirty="0"/>
                        <a:t> Export T-SQL Scripts generated </a:t>
                      </a:r>
                    </a:p>
                  </a:txBody>
                  <a:tcPr/>
                </a:tc>
                <a:extLst>
                  <a:ext uri="{0D108BD9-81ED-4DB2-BD59-A6C34878D82A}">
                    <a16:rowId xmlns:a16="http://schemas.microsoft.com/office/drawing/2014/main" val="3461168974"/>
                  </a:ext>
                </a:extLst>
              </a:tr>
              <a:tr h="370840">
                <a:tc>
                  <a:txBody>
                    <a:bodyPr/>
                    <a:lstStyle/>
                    <a:p>
                      <a:r>
                        <a:rPr lang="en-US" sz="1400" dirty="0"/>
                        <a:t>3A – Run </a:t>
                      </a:r>
                      <a:r>
                        <a:rPr lang="en-US" sz="1400" dirty="0" err="1"/>
                        <a:t>Polybase</a:t>
                      </a:r>
                      <a:r>
                        <a:rPr lang="en-US" sz="1400" dirty="0"/>
                        <a:t> Code</a:t>
                      </a:r>
                    </a:p>
                  </a:txBody>
                  <a:tcPr/>
                </a:tc>
                <a:tc>
                  <a:txBody>
                    <a:bodyPr/>
                    <a:lstStyle/>
                    <a:p>
                      <a:r>
                        <a:rPr lang="en-US" sz="1400" b="1" dirty="0"/>
                        <a:t>Execute </a:t>
                      </a:r>
                      <a:r>
                        <a:rPr lang="en-US" sz="1400" b="1" dirty="0" err="1"/>
                        <a:t>Polybase</a:t>
                      </a:r>
                      <a:r>
                        <a:rPr lang="en-US" sz="1400" b="1" dirty="0"/>
                        <a:t> Export Scripts </a:t>
                      </a:r>
                    </a:p>
                    <a:p>
                      <a:r>
                        <a:rPr lang="en-US" sz="1400" b="1" dirty="0"/>
                        <a:t>(</a:t>
                      </a:r>
                      <a:r>
                        <a:rPr lang="en-US" sz="14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dirty="0"/>
                        <a:t>Data exported directly to Azure Storage from SQL Server</a:t>
                      </a:r>
                    </a:p>
                    <a:p>
                      <a:endParaRPr lang="en-US" sz="1400" dirty="0"/>
                    </a:p>
                  </a:txBody>
                  <a:tcPr/>
                </a:tc>
                <a:extLst>
                  <a:ext uri="{0D108BD9-81ED-4DB2-BD59-A6C34878D82A}">
                    <a16:rowId xmlns:a16="http://schemas.microsoft.com/office/drawing/2014/main" val="716953229"/>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1460878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5" y="928003"/>
            <a:ext cx="988783" cy="769441"/>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t>
            </a:r>
          </a:p>
          <a:p>
            <a:r>
              <a:rPr lang="en-US" sz="1200" dirty="0">
                <a:solidFill>
                  <a:srgbClr val="000099"/>
                </a:solidFill>
                <a:latin typeface="Calibri" panose="020F0502020204030204" pitchFamily="34" charset="0"/>
              </a:rPr>
              <a:t>(Same for BCP and </a:t>
            </a:r>
            <a:r>
              <a:rPr lang="en-US" sz="1200" dirty="0" err="1">
                <a:solidFill>
                  <a:srgbClr val="000099"/>
                </a:solidFill>
                <a:latin typeface="Calibri" panose="020F0502020204030204" pitchFamily="34" charset="0"/>
              </a:rPr>
              <a:t>Polybase</a:t>
            </a:r>
            <a:r>
              <a:rPr lang="en-US" sz="1200" dirty="0">
                <a:solidFill>
                  <a:srgbClr val="000099"/>
                </a:solidFill>
                <a:latin typeface="Calibri" panose="020F0502020204030204" pitchFamily="34" charset="0"/>
              </a:rPr>
              <a:t> Export)</a:t>
            </a:r>
            <a:endParaRPr lang="en-US" sz="1200" i="0" u="none" strike="noStrike" baseline="0" dirty="0">
              <a:solidFill>
                <a:srgbClr val="000099"/>
              </a:solidFill>
              <a:latin typeface="Calibri" panose="020F0502020204030204" pitchFamily="34" charset="0"/>
            </a:endParaRP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4" y="4753050"/>
            <a:ext cx="1102089"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2A &amp; 3A</a:t>
            </a:r>
            <a:endParaRPr lang="en-US" sz="1400" b="1" i="0" u="none" strike="noStrike" baseline="0" dirty="0">
              <a:solidFill>
                <a:srgbClr val="000099"/>
              </a:solidFill>
              <a:latin typeface="Calibri" panose="020F0502020204030204" pitchFamily="34" charset="0"/>
            </a:endParaRPr>
          </a:p>
        </p:txBody>
      </p:sp>
      <p:pic>
        <p:nvPicPr>
          <p:cNvPr id="9" name="Picture 8" descr="Diagram&#10;&#10;Description automatically generated">
            <a:extLst>
              <a:ext uri="{FF2B5EF4-FFF2-40B4-BE49-F238E27FC236}">
                <a16:creationId xmlns:a16="http://schemas.microsoft.com/office/drawing/2014/main" id="{7A4DF972-33E5-4CC7-9312-CF53071D1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680" y="507116"/>
            <a:ext cx="5523356" cy="1611214"/>
          </a:xfrm>
          <a:prstGeom prst="rect">
            <a:avLst/>
          </a:prstGeom>
        </p:spPr>
      </p:pic>
      <p:sp>
        <p:nvSpPr>
          <p:cNvPr id="2" name="TextBox 1">
            <a:extLst>
              <a:ext uri="{FF2B5EF4-FFF2-40B4-BE49-F238E27FC236}">
                <a16:creationId xmlns:a16="http://schemas.microsoft.com/office/drawing/2014/main" id="{24D6F31E-7515-4998-BBA3-85F9190D68F8}"/>
              </a:ext>
            </a:extLst>
          </p:cNvPr>
          <p:cNvSpPr txBox="1"/>
          <p:nvPr/>
        </p:nvSpPr>
        <p:spPr>
          <a:xfrm>
            <a:off x="1629725" y="2834328"/>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1AB</a:t>
            </a:r>
          </a:p>
        </p:txBody>
      </p:sp>
      <p:pic>
        <p:nvPicPr>
          <p:cNvPr id="4" name="Picture 3" descr="A picture containing text&#10;&#10;Description automatically generated">
            <a:extLst>
              <a:ext uri="{FF2B5EF4-FFF2-40B4-BE49-F238E27FC236}">
                <a16:creationId xmlns:a16="http://schemas.microsoft.com/office/drawing/2014/main" id="{3C9C3AD3-2A68-46BE-91E6-529EBFE6B8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428" y="2505550"/>
            <a:ext cx="6742675" cy="1155887"/>
          </a:xfrm>
          <a:prstGeom prst="rect">
            <a:avLst/>
          </a:prstGeom>
        </p:spPr>
      </p:pic>
      <p:pic>
        <p:nvPicPr>
          <p:cNvPr id="11" name="Picture 10" descr="Diagram&#10;&#10;Description automatically generated">
            <a:extLst>
              <a:ext uri="{FF2B5EF4-FFF2-40B4-BE49-F238E27FC236}">
                <a16:creationId xmlns:a16="http://schemas.microsoft.com/office/drawing/2014/main" id="{11185F84-F277-4766-B699-3324F7F780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428" y="4352450"/>
            <a:ext cx="6091758" cy="1244756"/>
          </a:xfrm>
          <a:prstGeom prst="rect">
            <a:avLst/>
          </a:prstGeom>
        </p:spPr>
      </p:pic>
    </p:spTree>
    <p:extLst>
      <p:ext uri="{BB962C8B-B14F-4D97-AF65-F5344CB8AC3E}">
        <p14:creationId xmlns:p14="http://schemas.microsoft.com/office/powerpoint/2010/main" val="1784398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ACD5D-85D6-43EA-B08D-8D1DA92AC1D9}"/>
              </a:ext>
            </a:extLst>
          </p:cNvPr>
          <p:cNvSpPr txBox="1"/>
          <p:nvPr/>
        </p:nvSpPr>
        <p:spPr>
          <a:xfrm>
            <a:off x="2304108" y="819022"/>
            <a:ext cx="6599976" cy="5322547"/>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Disclaimer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Theis document was developed in consultation and collaboration with Microsoft Corporation technical architects. Because Microsoft must respond to changing market conditions, this document should not be interpreted as an invitation to contract or a commitment on the part of Microsoft. Microsoft has provided high-level guidance in this document with the understanding that MICROSOFT MAKES NO WARRANTIES, EXPRESS OR IMPLIED, WITH RESPECT TO THE INFORMATION CONTAINED HEREIN. This document is provided “as-is”. Information and views expressed in this document, including URL and other Internet Web site references, may change without notice. Some examples depicted herein are provided for illustration only and are fictitious. No real association or connection is intended or should be inferred. This document does not provide you with any legal rights to any intellectual property in any Microsoft product. You may copy and use this document for your internal, reference purposes.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2021 Microsoft. All rights reserved. </a:t>
            </a:r>
          </a:p>
        </p:txBody>
      </p:sp>
    </p:spTree>
    <p:extLst>
      <p:ext uri="{BB962C8B-B14F-4D97-AF65-F5344CB8AC3E}">
        <p14:creationId xmlns:p14="http://schemas.microsoft.com/office/powerpoint/2010/main" val="906713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4</a:t>
            </a: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607507"/>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5</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C0680804-5F11-4C17-8433-E7F5B917E974}"/>
              </a:ext>
            </a:extLst>
          </p:cNvPr>
          <p:cNvPicPr>
            <a:picLocks noChangeAspect="1"/>
          </p:cNvPicPr>
          <p:nvPr/>
        </p:nvPicPr>
        <p:blipFill>
          <a:blip r:embed="rId2"/>
          <a:stretch>
            <a:fillRect/>
          </a:stretch>
        </p:blipFill>
        <p:spPr>
          <a:xfrm>
            <a:off x="2444437" y="1024629"/>
            <a:ext cx="8999144" cy="2156140"/>
          </a:xfrm>
          <a:prstGeom prst="rect">
            <a:avLst/>
          </a:prstGeom>
        </p:spPr>
      </p:pic>
      <p:pic>
        <p:nvPicPr>
          <p:cNvPr id="6" name="Picture 5">
            <a:extLst>
              <a:ext uri="{FF2B5EF4-FFF2-40B4-BE49-F238E27FC236}">
                <a16:creationId xmlns:a16="http://schemas.microsoft.com/office/drawing/2014/main" id="{8C864A37-F86D-4B21-B3E2-DDA148A65696}"/>
              </a:ext>
            </a:extLst>
          </p:cNvPr>
          <p:cNvPicPr>
            <a:picLocks noChangeAspect="1"/>
          </p:cNvPicPr>
          <p:nvPr/>
        </p:nvPicPr>
        <p:blipFill>
          <a:blip r:embed="rId3"/>
          <a:stretch>
            <a:fillRect/>
          </a:stretch>
        </p:blipFill>
        <p:spPr>
          <a:xfrm>
            <a:off x="2371999" y="3286705"/>
            <a:ext cx="6092992" cy="3387779"/>
          </a:xfrm>
          <a:prstGeom prst="rect">
            <a:avLst/>
          </a:prstGeom>
        </p:spPr>
      </p:pic>
      <p:sp>
        <p:nvSpPr>
          <p:cNvPr id="2" name="TextBox 1">
            <a:extLst>
              <a:ext uri="{FF2B5EF4-FFF2-40B4-BE49-F238E27FC236}">
                <a16:creationId xmlns:a16="http://schemas.microsoft.com/office/drawing/2014/main" id="{3EEA3866-24EF-4805-9DF7-26806AA7DC84}"/>
              </a:ext>
            </a:extLst>
          </p:cNvPr>
          <p:cNvSpPr txBox="1"/>
          <p:nvPr/>
        </p:nvSpPr>
        <p:spPr>
          <a:xfrm>
            <a:off x="1792637" y="509753"/>
            <a:ext cx="6427910" cy="246221"/>
          </a:xfrm>
          <a:prstGeom prst="rect">
            <a:avLst/>
          </a:prstGeom>
          <a:noFill/>
        </p:spPr>
        <p:txBody>
          <a:bodyPr wrap="square" lIns="0" tIns="0" rIns="0" bIns="0" rtlCol="0">
            <a:spAutoFit/>
          </a:bodyPr>
          <a:lstStyle/>
          <a:p>
            <a:r>
              <a:rPr lang="en-US" sz="1600" b="1" dirty="0">
                <a:solidFill>
                  <a:srgbClr val="000099"/>
                </a:solidFill>
                <a:latin typeface="Calibri" panose="020F0502020204030204" pitchFamily="34" charset="0"/>
              </a:rPr>
              <a:t>Note: Step 4 and Step 5 are the same for BCP or </a:t>
            </a:r>
            <a:r>
              <a:rPr lang="en-US" sz="1600" b="1" dirty="0" err="1">
                <a:solidFill>
                  <a:srgbClr val="000099"/>
                </a:solidFill>
                <a:latin typeface="Calibri" panose="020F0502020204030204" pitchFamily="34" charset="0"/>
              </a:rPr>
              <a:t>Polybase</a:t>
            </a:r>
            <a:r>
              <a:rPr lang="en-US" sz="1600" b="1" dirty="0">
                <a:solidFill>
                  <a:srgbClr val="000099"/>
                </a:solidFill>
                <a:latin typeface="Calibri" panose="020F0502020204030204" pitchFamily="34" charset="0"/>
              </a:rPr>
              <a:t> Export </a:t>
            </a:r>
            <a:endParaRPr lang="en-US" sz="16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13009079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E9A24B-C54D-43DE-B126-88D5945D9339}"/>
              </a:ext>
            </a:extLst>
          </p:cNvPr>
          <p:cNvSpPr>
            <a:spLocks noGrp="1"/>
          </p:cNvSpPr>
          <p:nvPr>
            <p:ph type="title"/>
          </p:nvPr>
        </p:nvSpPr>
        <p:spPr/>
        <p:txBody>
          <a:bodyPr/>
          <a:lstStyle/>
          <a:p>
            <a:r>
              <a:rPr lang="en-US"/>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mountain, dark, light&#10;&#10;Description automatically generated">
            <a:extLst>
              <a:ext uri="{FF2B5EF4-FFF2-40B4-BE49-F238E27FC236}">
                <a16:creationId xmlns:a16="http://schemas.microsoft.com/office/drawing/2014/main" id="{365BE04E-241D-4EA4-8008-2FA9BEA001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487"/>
            <a:ext cx="12192000" cy="6857027"/>
          </a:xfrm>
          <a:prstGeom prst="rect">
            <a:avLst/>
          </a:prstGeom>
        </p:spPr>
      </p:pic>
      <p:pic>
        <p:nvPicPr>
          <p:cNvPr id="14" name="Picture 13" descr="A close up of a logo&#10;&#10;Description automatically generated">
            <a:extLst>
              <a:ext uri="{FF2B5EF4-FFF2-40B4-BE49-F238E27FC236}">
                <a16:creationId xmlns:a16="http://schemas.microsoft.com/office/drawing/2014/main" id="{1FE62FD2-91FA-4740-884C-91C9045D23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 y="141406"/>
            <a:ext cx="12192000" cy="6716107"/>
          </a:xfrm>
          <a:prstGeom prst="rect">
            <a:avLst/>
          </a:prstGeom>
        </p:spPr>
      </p:pic>
      <p:sp>
        <p:nvSpPr>
          <p:cNvPr id="3" name="Rectangle 2">
            <a:extLst>
              <a:ext uri="{FF2B5EF4-FFF2-40B4-BE49-F238E27FC236}">
                <a16:creationId xmlns:a16="http://schemas.microsoft.com/office/drawing/2014/main" id="{4730A49E-9E88-47A7-8711-C3B9D4BF94AF}"/>
              </a:ext>
            </a:extLst>
          </p:cNvPr>
          <p:cNvSpPr/>
          <p:nvPr/>
        </p:nvSpPr>
        <p:spPr bwMode="auto">
          <a:xfrm>
            <a:off x="0" y="-52674"/>
            <a:ext cx="11175740" cy="6910673"/>
          </a:xfrm>
          <a:prstGeom prst="rect">
            <a:avLst/>
          </a:prstGeom>
          <a:gradFill flip="none" rotWithShape="1">
            <a:gsLst>
              <a:gs pos="43000">
                <a:srgbClr val="000000">
                  <a:alpha val="20000"/>
                </a:srgbClr>
              </a:gs>
              <a:gs pos="0">
                <a:srgbClr val="000000">
                  <a:alpha val="50000"/>
                </a:srgbClr>
              </a:gs>
              <a:gs pos="85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9F83695E-29A6-4F98-92AA-89CAA662065B}"/>
              </a:ext>
            </a:extLst>
          </p:cNvPr>
          <p:cNvGraphicFramePr>
            <a:graphicFrameLocks noGrp="1"/>
          </p:cNvGraphicFramePr>
          <p:nvPr>
            <p:extLst>
              <p:ext uri="{D42A27DB-BD31-4B8C-83A1-F6EECF244321}">
                <p14:modId xmlns:p14="http://schemas.microsoft.com/office/powerpoint/2010/main" val="3813319008"/>
              </p:ext>
            </p:extLst>
          </p:nvPr>
        </p:nvGraphicFramePr>
        <p:xfrm>
          <a:off x="529561" y="1326992"/>
          <a:ext cx="9795834" cy="4871138"/>
        </p:xfrm>
        <a:graphic>
          <a:graphicData uri="http://schemas.openxmlformats.org/drawingml/2006/table">
            <a:tbl>
              <a:tblPr firstRow="1" bandRow="1">
                <a:tableStyleId>{5C22544A-7EE6-4342-B048-85BDC9FD1C3A}</a:tableStyleId>
              </a:tblPr>
              <a:tblGrid>
                <a:gridCol w="9795834">
                  <a:extLst>
                    <a:ext uri="{9D8B030D-6E8A-4147-A177-3AD203B41FA5}">
                      <a16:colId xmlns:a16="http://schemas.microsoft.com/office/drawing/2014/main" val="3455018936"/>
                    </a:ext>
                  </a:extLst>
                </a:gridCol>
              </a:tblGrid>
              <a:tr h="689030">
                <a:tc>
                  <a:txBody>
                    <a:bodyPr/>
                    <a:lstStyle/>
                    <a:p>
                      <a:pPr marL="0" marR="0" lvl="0" indent="0" algn="l" rtl="0" eaLnBrk="1" fontAlgn="auto" latinLnBrk="0" hangingPunct="1">
                        <a:lnSpc>
                          <a:spcPct val="100000"/>
                        </a:lnSpc>
                        <a:spcBef>
                          <a:spcPts val="0"/>
                        </a:spcBef>
                        <a:spcAft>
                          <a:spcPts val="0"/>
                        </a:spcAft>
                        <a:buFontTx/>
                        <a:buNone/>
                      </a:pPr>
                      <a:r>
                        <a:rPr lang="en-US" sz="2000" b="0" kern="1200" dirty="0">
                          <a:solidFill>
                            <a:schemeClr val="accent3"/>
                          </a:solidFill>
                          <a:latin typeface="+mn-lt"/>
                          <a:ea typeface="+mn-ea"/>
                          <a:cs typeface="Segoe UI"/>
                        </a:rPr>
                        <a:t>Overview – What it does and how it is related to Azure Synapse Pathway </a:t>
                      </a:r>
                    </a:p>
                  </a:txBody>
                  <a:tcPr marL="0" marR="91414" marT="45706" marB="45706"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299438"/>
                  </a:ext>
                </a:extLst>
              </a:tr>
              <a:tr h="689030">
                <a:tc>
                  <a:txBody>
                    <a:bodyPr/>
                    <a:lstStyle/>
                    <a:p>
                      <a:r>
                        <a:rPr lang="en-US" sz="2000" b="0" dirty="0">
                          <a:solidFill>
                            <a:schemeClr val="accent3"/>
                          </a:solidFill>
                          <a:latin typeface="+mn-lt"/>
                          <a:cs typeface="Segoe UI"/>
                        </a:rPr>
                        <a:t>Step 1: Table DDLs Migration – Translate Table DDLs and Execute them in Azure Synapse</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5554433"/>
                  </a:ext>
                </a:extLst>
              </a:tr>
              <a:tr h="689030">
                <a:tc>
                  <a:txBody>
                    <a:bodyPr/>
                    <a:lstStyle/>
                    <a:p>
                      <a:r>
                        <a:rPr lang="en-US" sz="2000" b="0" kern="1200" noProof="0" dirty="0">
                          <a:solidFill>
                            <a:schemeClr val="accent3"/>
                          </a:solidFill>
                          <a:latin typeface="+mn-lt"/>
                          <a:ea typeface="+mn-ea"/>
                          <a:cs typeface="Segoe UI"/>
                        </a:rPr>
                        <a:t>Step 1A &amp; 1B: MAP Databases and Schemas from SQL Server to Azure Synapse (for Views, Stored Procedures, and Functions)</a:t>
                      </a:r>
                      <a:endParaRPr lang="en-US" sz="2000" b="0" kern="1200" dirty="0">
                        <a:solidFill>
                          <a:schemeClr val="accent3"/>
                        </a:solidFill>
                        <a:latin typeface="+mn-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6649317"/>
                  </a:ext>
                </a:extLst>
              </a:tr>
              <a:tr h="689030">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2000" b="0" kern="1200" noProof="0" dirty="0">
                          <a:solidFill>
                            <a:schemeClr val="accent3"/>
                          </a:solidFill>
                          <a:latin typeface="+mn-lt"/>
                          <a:ea typeface="+mn-ea"/>
                          <a:cs typeface="Segoe UI"/>
                        </a:rPr>
                        <a:t>Step 2 or 2B: Export SQL Server Data / Step 2A Generate </a:t>
                      </a:r>
                      <a:r>
                        <a:rPr lang="en-US" sz="2000" b="0" kern="1200" noProof="0" dirty="0" err="1">
                          <a:solidFill>
                            <a:schemeClr val="accent3"/>
                          </a:solidFill>
                          <a:latin typeface="+mn-lt"/>
                          <a:ea typeface="+mn-ea"/>
                          <a:cs typeface="Segoe UI"/>
                        </a:rPr>
                        <a:t>Polybase</a:t>
                      </a:r>
                      <a:r>
                        <a:rPr lang="en-US" sz="2000" b="0" kern="1200" noProof="0" dirty="0">
                          <a:solidFill>
                            <a:schemeClr val="accent3"/>
                          </a:solidFill>
                          <a:latin typeface="+mn-lt"/>
                          <a:ea typeface="+mn-ea"/>
                          <a:cs typeface="Segoe UI"/>
                        </a:rPr>
                        <a:t> Export Scripts </a:t>
                      </a:r>
                      <a:endParaRPr lang="en-US" sz="2000" b="0" kern="1200" dirty="0">
                        <a:solidFill>
                          <a:schemeClr val="accent3"/>
                        </a:solidFill>
                        <a:latin typeface="+mn-lt"/>
                        <a:ea typeface="+mn-ea"/>
                        <a:cs typeface="Segoe UI"/>
                      </a:endParaRPr>
                    </a:p>
                    <a:p>
                      <a:endParaRPr lang="en-US" sz="2000" b="0" kern="1200" dirty="0">
                        <a:solidFill>
                          <a:schemeClr val="accent3"/>
                        </a:solidFill>
                        <a:latin typeface="+mn-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2862867"/>
                  </a:ext>
                </a:extLst>
              </a:tr>
              <a:tr h="689030">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lang="en-US" sz="2000" b="0" kern="1200" dirty="0">
                          <a:solidFill>
                            <a:schemeClr val="accent3"/>
                          </a:solidFill>
                          <a:latin typeface="+mn-lt"/>
                          <a:ea typeface="+mn-ea"/>
                          <a:cs typeface="Segoe UI"/>
                        </a:rPr>
                        <a:t>Step 3: Upload Data into Azure Storage / Step 3A Execute </a:t>
                      </a:r>
                      <a:r>
                        <a:rPr lang="en-US" sz="2000" b="0" kern="1200" dirty="0" err="1">
                          <a:solidFill>
                            <a:schemeClr val="accent3"/>
                          </a:solidFill>
                          <a:latin typeface="+mn-lt"/>
                          <a:ea typeface="+mn-ea"/>
                          <a:cs typeface="Segoe UI"/>
                        </a:rPr>
                        <a:t>Polybase</a:t>
                      </a:r>
                      <a:r>
                        <a:rPr lang="en-US" sz="2000" b="0" kern="1200" dirty="0">
                          <a:solidFill>
                            <a:schemeClr val="accent3"/>
                          </a:solidFill>
                          <a:latin typeface="+mn-lt"/>
                          <a:ea typeface="+mn-ea"/>
                          <a:cs typeface="Segoe UI"/>
                        </a:rPr>
                        <a:t> Export Scripts to Export SQL Server Tables Data directly into Azure Storage</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036250"/>
                  </a:ext>
                </a:extLst>
              </a:tr>
              <a:tr h="689030">
                <a:tc>
                  <a:txBody>
                    <a:bodyPr/>
                    <a:lstStyle/>
                    <a:p>
                      <a:r>
                        <a:rPr lang="en-US" sz="2000" b="0" kern="1200" dirty="0">
                          <a:solidFill>
                            <a:schemeClr val="accent3"/>
                          </a:solidFill>
                          <a:latin typeface="+mn-lt"/>
                          <a:ea typeface="+mn-ea"/>
                          <a:cs typeface="Segoe UI"/>
                        </a:rPr>
                        <a:t>Step 4: Generate Copy (Into) T-SQL Import Scripts </a:t>
                      </a:r>
                      <a:endParaRPr lang="en-US" sz="2000" b="0" dirty="0">
                        <a:solidFill>
                          <a:schemeClr val="accent3"/>
                        </a:solidFill>
                        <a:latin typeface="+mn-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856005"/>
                  </a:ext>
                </a:extLst>
              </a:tr>
              <a:tr h="689030">
                <a:tc>
                  <a:txBody>
                    <a:bodyPr/>
                    <a:lstStyle/>
                    <a:p>
                      <a:r>
                        <a:rPr lang="en-US" sz="2000" b="0" kern="1200" dirty="0">
                          <a:solidFill>
                            <a:schemeClr val="accent3"/>
                          </a:solidFill>
                          <a:latin typeface="+mn-lt"/>
                          <a:ea typeface="+mn-ea"/>
                          <a:cs typeface="Segoe UI"/>
                        </a:rPr>
                        <a:t>Step 5: Import Data into Azure Synapse SQL Pool (Execute Code generated in Step 4)</a:t>
                      </a:r>
                      <a:endParaRPr lang="en-US" sz="2000" b="0" dirty="0">
                        <a:solidFill>
                          <a:schemeClr val="accent3"/>
                        </a:solidFill>
                        <a:latin typeface="+mn-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2015845"/>
                  </a:ext>
                </a:extLst>
              </a:tr>
            </a:tbl>
          </a:graphicData>
        </a:graphic>
      </p:graphicFrame>
      <p:sp>
        <p:nvSpPr>
          <p:cNvPr id="8" name="Title 7">
            <a:extLst>
              <a:ext uri="{FF2B5EF4-FFF2-40B4-BE49-F238E27FC236}">
                <a16:creationId xmlns:a16="http://schemas.microsoft.com/office/drawing/2014/main" id="{305A232A-A425-4727-8FDC-432695A90127}"/>
              </a:ext>
            </a:extLst>
          </p:cNvPr>
          <p:cNvSpPr>
            <a:spLocks noGrp="1"/>
          </p:cNvSpPr>
          <p:nvPr>
            <p:ph type="title"/>
          </p:nvPr>
        </p:nvSpPr>
        <p:spPr>
          <a:xfrm>
            <a:off x="588262" y="457200"/>
            <a:ext cx="11273537" cy="553998"/>
          </a:xfrm>
        </p:spPr>
        <p:txBody>
          <a:bodyPr/>
          <a:lstStyle/>
          <a:p>
            <a:r>
              <a:rPr lang="en-US" sz="3600" dirty="0" err="1">
                <a:solidFill>
                  <a:schemeClr val="bg1"/>
                </a:solidFill>
                <a:cs typeface="Segoe UI"/>
              </a:rPr>
              <a:t>SqlToSynapse</a:t>
            </a:r>
            <a:r>
              <a:rPr lang="en-US" sz="3600" dirty="0">
                <a:solidFill>
                  <a:schemeClr val="bg1"/>
                </a:solidFill>
                <a:cs typeface="Segoe UI"/>
              </a:rPr>
              <a:t> Migration Accelerators</a:t>
            </a:r>
            <a:endParaRPr lang="en-US" sz="3600" dirty="0">
              <a:solidFill>
                <a:schemeClr val="bg1"/>
              </a:solidFill>
            </a:endParaRPr>
          </a:p>
        </p:txBody>
      </p:sp>
    </p:spTree>
    <p:custDataLst>
      <p:tags r:id="rId1"/>
    </p:custDataLst>
    <p:extLst>
      <p:ext uri="{BB962C8B-B14F-4D97-AF65-F5344CB8AC3E}">
        <p14:creationId xmlns:p14="http://schemas.microsoft.com/office/powerpoint/2010/main" val="2131925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B724F-476A-46A8-8042-E8ECDC5B078C}"/>
              </a:ext>
            </a:extLst>
          </p:cNvPr>
          <p:cNvSpPr>
            <a:spLocks noGrp="1"/>
          </p:cNvSpPr>
          <p:nvPr>
            <p:ph type="title"/>
          </p:nvPr>
        </p:nvSpPr>
        <p:spPr>
          <a:xfrm>
            <a:off x="539805" y="451496"/>
            <a:ext cx="5164750" cy="861774"/>
          </a:xfrm>
        </p:spPr>
        <p:txBody>
          <a:bodyPr/>
          <a:lstStyle/>
          <a:p>
            <a:r>
              <a:rPr lang="en-US" sz="2800" dirty="0" err="1">
                <a:cs typeface="Segoe UI"/>
              </a:rPr>
              <a:t>SqlToSynapse</a:t>
            </a:r>
            <a:r>
              <a:rPr lang="en-US" sz="2800" dirty="0">
                <a:cs typeface="Segoe UI"/>
              </a:rPr>
              <a:t> Migration Accelerator (PowerShell Scripts) </a:t>
            </a:r>
            <a:endParaRPr lang="ru-RU" sz="2800" dirty="0"/>
          </a:p>
        </p:txBody>
      </p:sp>
      <p:sp>
        <p:nvSpPr>
          <p:cNvPr id="5" name="TextBox 4">
            <a:extLst>
              <a:ext uri="{FF2B5EF4-FFF2-40B4-BE49-F238E27FC236}">
                <a16:creationId xmlns:a16="http://schemas.microsoft.com/office/drawing/2014/main" id="{22CF2B6A-7138-4C7D-9ABC-743DE1B18522}"/>
              </a:ext>
            </a:extLst>
          </p:cNvPr>
          <p:cNvSpPr txBox="1"/>
          <p:nvPr/>
        </p:nvSpPr>
        <p:spPr>
          <a:xfrm>
            <a:off x="495411" y="1455285"/>
            <a:ext cx="5508219" cy="4950394"/>
          </a:xfrm>
          <a:prstGeom prst="rect">
            <a:avLst/>
          </a:prstGeom>
          <a:noFill/>
        </p:spPr>
        <p:txBody>
          <a:bodyPr wrap="square" lIns="0" tIns="45720" rIns="91440" bIns="45720" anchor="t">
            <a:spAutoFit/>
          </a:bodyPr>
          <a:lstStyle/>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What does the Scripts do?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Translate SQL Server Table DDLs into Azure Synapse DDLs (Create Table Statements) and execute Table DDLs in Azure Synapse </a:t>
            </a:r>
            <a:endParaRPr lang="en-US" sz="16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Export SQL Server tables to .csv or .parquet files</a:t>
            </a:r>
          </a:p>
          <a:p>
            <a:pPr marL="342900" indent="-342900">
              <a:lnSpc>
                <a:spcPct val="120000"/>
              </a:lnSpc>
              <a:buFont typeface="Wingdings" panose="05000000000000000000" pitchFamily="2" charset="2"/>
              <a:buChar char=""/>
            </a:pP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Upload .csv or .parquet files into Azure Storage</a:t>
            </a:r>
            <a:endPar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effectLst/>
                <a:latin typeface="Segoe UI" panose="020B0502040204020203" pitchFamily="34" charset="0"/>
                <a:ea typeface="SimSun" panose="02010600030101010101" pitchFamily="2" charset="-122"/>
                <a:cs typeface="Segoe UI" panose="020B0502040204020203" pitchFamily="34" charset="0"/>
              </a:rPr>
              <a:t>Extract SQL Server Code (Views, Stored Procedures and Functions) and</a:t>
            </a:r>
            <a:r>
              <a:rPr lang="en-US" sz="1600" dirty="0">
                <a:latin typeface="Segoe UI" panose="020B0502040204020203" pitchFamily="34" charset="0"/>
                <a:ea typeface="SimSun" panose="02010600030101010101" pitchFamily="2" charset="-122"/>
                <a:cs typeface="Segoe UI" panose="020B0502040204020203" pitchFamily="34" charset="0"/>
              </a:rPr>
              <a:t> perform database and schema mapping </a:t>
            </a:r>
            <a:endParaRPr lang="en-US" sz="1600" dirty="0">
              <a:effectLst/>
              <a:latin typeface="Segoe UI" panose="020B0502040204020203" pitchFamily="34" charset="0"/>
              <a:ea typeface="SimSun" panose="02010600030101010101" pitchFamily="2" charset="-122"/>
              <a:cs typeface="Segoe UI" panose="020B0502040204020203" pitchFamily="34"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rPr>
              <a:t>Generate </a:t>
            </a:r>
            <a:r>
              <a:rPr lang="en-US" sz="1600" dirty="0" err="1">
                <a:solidFill>
                  <a:srgbClr val="000000"/>
                </a:solidFill>
                <a:latin typeface="Segoe UI" panose="020B0502040204020203" pitchFamily="34" charset="0"/>
                <a:ea typeface="SimSun" panose="02010600030101010101" pitchFamily="2" charset="-122"/>
                <a:cs typeface="Segoe UI" panose="020B0502040204020203" pitchFamily="34" charset="0"/>
              </a:rPr>
              <a:t>Polybase</a:t>
            </a:r>
            <a:r>
              <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rPr>
              <a:t> Export T-SQL Scripts.</a:t>
            </a: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Execute </a:t>
            </a:r>
            <a:r>
              <a:rPr lang="en-US" sz="1600" dirty="0" err="1">
                <a:solidFill>
                  <a:srgbClr val="0000FF"/>
                </a:solidFill>
                <a:latin typeface="Segoe UI" panose="020B0502040204020203" pitchFamily="34" charset="0"/>
                <a:ea typeface="SimSun" panose="02010600030101010101" pitchFamily="2" charset="-122"/>
                <a:cs typeface="Segoe UI" panose="020B0502040204020203" pitchFamily="34" charset="0"/>
              </a:rPr>
              <a:t>Polybase</a:t>
            </a: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 Export T-SQL Scripts – Export data directly into Azure Storage from SQL Server</a:t>
            </a:r>
            <a:endParaRPr lang="en-US" sz="16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Generate T-SQL Copy Into Import Scripts. </a:t>
            </a:r>
            <a:endParaRPr lang="en-US" sz="16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Execute T-SQL Copy Into Scripts - Import Data into Azure Synapse from Azure Storage.</a:t>
            </a:r>
          </a:p>
          <a:p>
            <a:pPr marR="0" lvl="0">
              <a:lnSpc>
                <a:spcPct val="120000"/>
              </a:lnSpc>
              <a:spcBef>
                <a:spcPts val="0"/>
              </a:spcBef>
              <a:spcAft>
                <a:spcPts val="0"/>
              </a:spcAft>
            </a:pPr>
            <a:r>
              <a:rPr lang="en-US" dirty="0">
                <a:solidFill>
                  <a:srgbClr val="6600CC"/>
                </a:solidFill>
                <a:latin typeface="Segoe UI" panose="020B0502040204020203" pitchFamily="34" charset="0"/>
                <a:ea typeface="SimSun" panose="02010600030101010101" pitchFamily="2" charset="-122"/>
                <a:cs typeface="Segoe UI" panose="020B0502040204020203" pitchFamily="34" charset="0"/>
              </a:rPr>
              <a:t>Where are the scripts and documentation? </a:t>
            </a:r>
          </a:p>
          <a:p>
            <a:pPr marR="0" lvl="0">
              <a:lnSpc>
                <a:spcPct val="120000"/>
              </a:lnSpc>
              <a:spcBef>
                <a:spcPts val="0"/>
              </a:spcBef>
              <a:spcAft>
                <a:spcPts val="0"/>
              </a:spcAft>
            </a:pPr>
            <a:r>
              <a:rPr lang="en-US" sz="1000" dirty="0" err="1">
                <a:hlinkClick r:id="rId4"/>
              </a:rPr>
              <a:t>AzureSynapseScriptsAndAccelerators</a:t>
            </a:r>
            <a:r>
              <a:rPr lang="en-US" sz="1000" dirty="0">
                <a:hlinkClick r:id="rId4"/>
              </a:rPr>
              <a:t>/Migration/</a:t>
            </a:r>
            <a:r>
              <a:rPr lang="en-US" sz="1000" dirty="0" err="1">
                <a:hlinkClick r:id="rId4"/>
              </a:rPr>
              <a:t>SQLServer</a:t>
            </a:r>
            <a:r>
              <a:rPr lang="en-US" sz="1000" dirty="0">
                <a:hlinkClick r:id="rId4"/>
              </a:rPr>
              <a:t> at main · </a:t>
            </a:r>
            <a:r>
              <a:rPr lang="en-US" sz="1000" dirty="0" err="1">
                <a:hlinkClick r:id="rId4"/>
              </a:rPr>
              <a:t>microsoft</a:t>
            </a:r>
            <a:r>
              <a:rPr lang="en-US" sz="1000" dirty="0">
                <a:hlinkClick r:id="rId4"/>
              </a:rPr>
              <a:t>/</a:t>
            </a:r>
            <a:r>
              <a:rPr lang="en-US" sz="1000" dirty="0" err="1">
                <a:hlinkClick r:id="rId4"/>
              </a:rPr>
              <a:t>AzureSynapseScriptsAndAccelerators</a:t>
            </a:r>
            <a:r>
              <a:rPr lang="en-US" sz="1000" dirty="0">
                <a:hlinkClick r:id="rId4"/>
              </a:rPr>
              <a:t> (github.com)</a:t>
            </a:r>
            <a:endParaRPr lang="en-US" sz="1000" dirty="0">
              <a:solidFill>
                <a:srgbClr val="6600CC"/>
              </a:solidFill>
              <a:ea typeface="SimSun" panose="02010600030101010101" pitchFamily="2" charset="-122"/>
              <a:cs typeface="Segoe UI" panose="020B0502040204020203" pitchFamily="34" charset="0"/>
            </a:endParaRPr>
          </a:p>
        </p:txBody>
      </p:sp>
      <p:pic>
        <p:nvPicPr>
          <p:cNvPr id="8" name="Picture 7">
            <a:extLst>
              <a:ext uri="{FF2B5EF4-FFF2-40B4-BE49-F238E27FC236}">
                <a16:creationId xmlns:a16="http://schemas.microsoft.com/office/drawing/2014/main" id="{A46E17E2-E102-4506-8AF9-B54F154C82F9}"/>
              </a:ext>
            </a:extLst>
          </p:cNvPr>
          <p:cNvPicPr>
            <a:picLocks noChangeAspect="1"/>
          </p:cNvPicPr>
          <p:nvPr/>
        </p:nvPicPr>
        <p:blipFill rotWithShape="1">
          <a:blip r:embed="rId5"/>
          <a:srcRect l="7750" r="34098"/>
          <a:stretch/>
        </p:blipFill>
        <p:spPr>
          <a:xfrm>
            <a:off x="6188371" y="-24719"/>
            <a:ext cx="6003630" cy="6882719"/>
          </a:xfrm>
          <a:prstGeom prst="rect">
            <a:avLst/>
          </a:prstGeom>
        </p:spPr>
      </p:pic>
    </p:spTree>
    <p:custDataLst>
      <p:tags r:id="rId1"/>
    </p:custDataLst>
    <p:extLst>
      <p:ext uri="{BB962C8B-B14F-4D97-AF65-F5344CB8AC3E}">
        <p14:creationId xmlns:p14="http://schemas.microsoft.com/office/powerpoint/2010/main" val="36515561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E9E8"/>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75225C-37C7-4782-9090-0E0CCEABCBB4}"/>
              </a:ext>
            </a:extLst>
          </p:cNvPr>
          <p:cNvGrpSpPr/>
          <p:nvPr/>
        </p:nvGrpSpPr>
        <p:grpSpPr>
          <a:xfrm>
            <a:off x="-1" y="0"/>
            <a:ext cx="5252223" cy="6858000"/>
            <a:chOff x="-1" y="0"/>
            <a:chExt cx="5252223" cy="6858000"/>
          </a:xfrm>
        </p:grpSpPr>
        <p:pic>
          <p:nvPicPr>
            <p:cNvPr id="2" name="Picture 1">
              <a:extLst>
                <a:ext uri="{FF2B5EF4-FFF2-40B4-BE49-F238E27FC236}">
                  <a16:creationId xmlns:a16="http://schemas.microsoft.com/office/drawing/2014/main" id="{E40A5D06-24CF-4153-BC4D-946E020B730E}"/>
                </a:ext>
              </a:extLst>
            </p:cNvPr>
            <p:cNvPicPr>
              <a:picLocks noChangeAspect="1"/>
            </p:cNvPicPr>
            <p:nvPr/>
          </p:nvPicPr>
          <p:blipFill rotWithShape="1">
            <a:blip r:embed="rId4"/>
            <a:srcRect l="2836" t="14103" r="42098"/>
            <a:stretch/>
          </p:blipFill>
          <p:spPr>
            <a:xfrm flipH="1">
              <a:off x="-1" y="1396154"/>
              <a:ext cx="5252223" cy="5461846"/>
            </a:xfrm>
            <a:prstGeom prst="rect">
              <a:avLst/>
            </a:prstGeom>
          </p:spPr>
        </p:pic>
        <p:sp>
          <p:nvSpPr>
            <p:cNvPr id="6" name="Rectangle 5">
              <a:extLst>
                <a:ext uri="{FF2B5EF4-FFF2-40B4-BE49-F238E27FC236}">
                  <a16:creationId xmlns:a16="http://schemas.microsoft.com/office/drawing/2014/main" id="{0BE70E99-EC71-4227-BB64-287659CCE977}"/>
                </a:ext>
              </a:extLst>
            </p:cNvPr>
            <p:cNvSpPr/>
            <p:nvPr/>
          </p:nvSpPr>
          <p:spPr bwMode="auto">
            <a:xfrm>
              <a:off x="4538546" y="0"/>
              <a:ext cx="713676" cy="6858000"/>
            </a:xfrm>
            <a:prstGeom prst="rect">
              <a:avLst/>
            </a:prstGeom>
            <a:gradFill flip="none" rotWithShape="1">
              <a:gsLst>
                <a:gs pos="1250">
                  <a:srgbClr val="E7E9E8"/>
                </a:gs>
                <a:gs pos="100000">
                  <a:srgbClr val="E7E9E8">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itle 1">
            <a:extLst>
              <a:ext uri="{FF2B5EF4-FFF2-40B4-BE49-F238E27FC236}">
                <a16:creationId xmlns:a16="http://schemas.microsoft.com/office/drawing/2014/main" id="{4D36260C-85FB-4054-8727-CFCAC9B4B18B}"/>
              </a:ext>
            </a:extLst>
          </p:cNvPr>
          <p:cNvSpPr>
            <a:spLocks noGrp="1"/>
          </p:cNvSpPr>
          <p:nvPr>
            <p:ph type="title"/>
          </p:nvPr>
        </p:nvSpPr>
        <p:spPr>
          <a:xfrm>
            <a:off x="588263" y="457200"/>
            <a:ext cx="3585385" cy="830997"/>
          </a:xfrm>
        </p:spPr>
        <p:txBody>
          <a:bodyPr/>
          <a:lstStyle/>
          <a:p>
            <a:r>
              <a:rPr lang="en-US" sz="2700" dirty="0"/>
              <a:t>Complementary to Azure Synapse Pathway </a:t>
            </a:r>
          </a:p>
        </p:txBody>
      </p:sp>
      <p:sp>
        <p:nvSpPr>
          <p:cNvPr id="4" name="TextBox 3">
            <a:extLst>
              <a:ext uri="{FF2B5EF4-FFF2-40B4-BE49-F238E27FC236}">
                <a16:creationId xmlns:a16="http://schemas.microsoft.com/office/drawing/2014/main" id="{7D830FEC-BD53-4B05-BB2E-2C205356F096}"/>
              </a:ext>
            </a:extLst>
          </p:cNvPr>
          <p:cNvSpPr txBox="1"/>
          <p:nvPr/>
        </p:nvSpPr>
        <p:spPr>
          <a:xfrm>
            <a:off x="4538546" y="457200"/>
            <a:ext cx="7276445" cy="6288196"/>
          </a:xfrm>
          <a:prstGeom prst="rect">
            <a:avLst/>
          </a:prstGeom>
          <a:noFill/>
        </p:spPr>
        <p:txBody>
          <a:bodyPr wrap="square" lIns="0" tIns="0" rIns="0" bIns="0" rtlCol="0">
            <a:spAutoFit/>
          </a:bodyPr>
          <a:lstStyle/>
          <a:p>
            <a:pPr marL="0" marR="0">
              <a:lnSpc>
                <a:spcPct val="120000"/>
              </a:lnSpc>
              <a:spcBef>
                <a:spcPts val="0"/>
              </a:spcBef>
              <a:spcAft>
                <a:spcPts val="0"/>
              </a:spcAft>
            </a:pPr>
            <a:r>
              <a:rPr lang="en-US" b="1"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Why do we need these Scripts when we already have Azure Synapse Pathway? </a:t>
            </a:r>
            <a:endParaRPr lang="en-US" b="1"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b="1"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t>
            </a:r>
            <a:endParaRPr lang="en-US" b="1"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These Scripts are complementary to Azure Synapse Pathway (ASP). ASP does not perform data migration today. We designed and implemented </a:t>
            </a:r>
            <a:r>
              <a:rPr lang="en-US" sz="1600" dirty="0" err="1">
                <a:solidFill>
                  <a:srgbClr val="000000"/>
                </a:solidFill>
                <a:latin typeface="Segoe UI" panose="020B0502040204020203" pitchFamily="34" charset="0"/>
                <a:ea typeface="SimSun" panose="02010600030101010101" pitchFamily="2" charset="-122"/>
                <a:cs typeface="Segoe UI" panose="020B0502040204020203" pitchFamily="34" charset="0"/>
              </a:rPr>
              <a:t>Powershell</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modules to complete the end-to-end tasks of tables and data migration (using BCP or </a:t>
            </a:r>
            <a:r>
              <a:rPr lang="en-US" sz="1600" dirty="0" err="1">
                <a:solidFill>
                  <a:srgbClr val="000000"/>
                </a:solidFill>
                <a:effectLst/>
                <a:latin typeface="Segoe UI" panose="020B0502040204020203" pitchFamily="34" charset="0"/>
                <a:ea typeface="SimSun" panose="02010600030101010101" pitchFamily="2" charset="-122"/>
                <a:cs typeface="Segoe UI" panose="020B0502040204020203" pitchFamily="34" charset="0"/>
              </a:rPr>
              <a:t>Polybase</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Export). </a:t>
            </a:r>
          </a:p>
          <a:p>
            <a:pPr marL="0" marR="0">
              <a:lnSpc>
                <a:spcPct val="120000"/>
              </a:lnSpc>
              <a:spcBef>
                <a:spcPts val="0"/>
              </a:spcBef>
              <a:spcAft>
                <a:spcPts val="0"/>
              </a:spcAft>
            </a:pPr>
            <a:endPar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b="1"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We recommend using Azure Synapse Pathway for </a:t>
            </a:r>
            <a:r>
              <a:rPr lang="en-US" sz="1600" b="1" dirty="0">
                <a:solidFill>
                  <a:srgbClr val="0000FF"/>
                </a:solidFill>
                <a:latin typeface="Segoe UI" panose="020B0502040204020203" pitchFamily="34" charset="0"/>
                <a:ea typeface="SimSun" panose="02010600030101010101" pitchFamily="2" charset="-122"/>
                <a:cs typeface="Segoe UI" panose="020B0502040204020203" pitchFamily="34" charset="0"/>
              </a:rPr>
              <a:t>additional</a:t>
            </a:r>
            <a:r>
              <a:rPr lang="en-US" sz="1600" b="1"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 Code Translation Tasks</a:t>
            </a:r>
            <a:r>
              <a:rPr lang="en-US" sz="1600" b="1" dirty="0">
                <a:solidFill>
                  <a:srgbClr val="0000FF"/>
                </a:solidFill>
                <a:latin typeface="Segoe UI" panose="020B0502040204020203" pitchFamily="34" charset="0"/>
                <a:ea typeface="SimSun" panose="02010600030101010101" pitchFamily="2" charset="-122"/>
                <a:cs typeface="Segoe UI" panose="020B0502040204020203" pitchFamily="34" charset="0"/>
              </a:rPr>
              <a:t> or convert code manually when necessary. </a:t>
            </a:r>
            <a:endParaRPr lang="en-US" sz="1600" b="1"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You can use scripts described in this document (Module 5_RunSqlFilesInFolder) to execute all translated code by ASP or other methods</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Please check the latest release of Azure Synapse Pathway so you can use the best code translation capabilities: </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sql-docs/azure-synapse-pathway-overview.md at live · </a:t>
            </a:r>
            <a:r>
              <a:rPr lang="en-US" sz="16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MicrosoftDocs</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a:t>
            </a:r>
            <a:r>
              <a:rPr lang="en-US" sz="16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-docs (github.com)</a:t>
            </a:r>
            <a:endPar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endPar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In addition, </a:t>
            </a: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Module 3, 4, 5 are reusable for other types of migrations, for example, Netezza or Teradata or Exadata </a:t>
            </a: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or Oracle </a:t>
            </a: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to Azure Synapse migrations.</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After the code is translated, and data is exported out of source systems, the rest of the tasks are the same. Therefore module 3-5 can be utilized for any of those migrations. </a:t>
            </a:r>
            <a:endParaRPr lang="en-US" sz="1600" dirty="0">
              <a:effectLst/>
              <a:latin typeface="Segoe UI" panose="020B0502040204020203" pitchFamily="34"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62751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4AF0-2D7D-4BCC-BB1F-1184B2C2B457}"/>
              </a:ext>
            </a:extLst>
          </p:cNvPr>
          <p:cNvSpPr>
            <a:spLocks noGrp="1"/>
          </p:cNvSpPr>
          <p:nvPr>
            <p:ph type="title"/>
          </p:nvPr>
        </p:nvSpPr>
        <p:spPr/>
        <p:txBody>
          <a:bodyPr/>
          <a:lstStyle/>
          <a:p>
            <a:r>
              <a:rPr lang="en-US" dirty="0"/>
              <a:t>What Do I need to Use the Utilities? </a:t>
            </a:r>
          </a:p>
        </p:txBody>
      </p:sp>
      <p:sp>
        <p:nvSpPr>
          <p:cNvPr id="3" name="TextBox 2">
            <a:extLst>
              <a:ext uri="{FF2B5EF4-FFF2-40B4-BE49-F238E27FC236}">
                <a16:creationId xmlns:a16="http://schemas.microsoft.com/office/drawing/2014/main" id="{21D4AF57-FD7A-47E2-8DBA-C8CE7369BC8C}"/>
              </a:ext>
            </a:extLst>
          </p:cNvPr>
          <p:cNvSpPr txBox="1"/>
          <p:nvPr/>
        </p:nvSpPr>
        <p:spPr>
          <a:xfrm>
            <a:off x="995880" y="1381563"/>
            <a:ext cx="7306295" cy="923330"/>
          </a:xfrm>
          <a:prstGeom prst="rect">
            <a:avLst/>
          </a:prstGeom>
          <a:noFill/>
          <a:ln>
            <a:solidFill>
              <a:srgbClr val="00B0F0"/>
            </a:solidFill>
          </a:ln>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Choose One of the Environments:</a:t>
            </a:r>
          </a:p>
          <a:p>
            <a:pPr marL="914400" lvl="1" indent="-457200">
              <a:buFont typeface="+mj-lt"/>
              <a:buAutoNum type="arabicPeriod"/>
            </a:pPr>
            <a:r>
              <a:rPr lang="en-US" sz="2000" dirty="0">
                <a:gradFill>
                  <a:gsLst>
                    <a:gs pos="2917">
                      <a:schemeClr val="tx1"/>
                    </a:gs>
                    <a:gs pos="30000">
                      <a:schemeClr val="tx1"/>
                    </a:gs>
                  </a:gsLst>
                  <a:lin ang="5400000" scaled="0"/>
                </a:gradFill>
              </a:rPr>
              <a:t>Windows PowerShell ISE (preferred)</a:t>
            </a:r>
          </a:p>
          <a:p>
            <a:pPr marL="914400" lvl="1" indent="-457200">
              <a:buFont typeface="+mj-lt"/>
              <a:buAutoNum type="arabicPeriod"/>
            </a:pPr>
            <a:r>
              <a:rPr lang="en-US" sz="2000" dirty="0">
                <a:gradFill>
                  <a:gsLst>
                    <a:gs pos="2917">
                      <a:schemeClr val="tx1"/>
                    </a:gs>
                    <a:gs pos="30000">
                      <a:schemeClr val="tx1"/>
                    </a:gs>
                  </a:gsLst>
                  <a:lin ang="5400000" scaled="0"/>
                </a:gradFill>
              </a:rPr>
              <a:t>Visual Studio Code (with PowerShell Extension Installed) </a:t>
            </a:r>
          </a:p>
        </p:txBody>
      </p:sp>
      <p:sp>
        <p:nvSpPr>
          <p:cNvPr id="5" name="TextBox 4">
            <a:extLst>
              <a:ext uri="{FF2B5EF4-FFF2-40B4-BE49-F238E27FC236}">
                <a16:creationId xmlns:a16="http://schemas.microsoft.com/office/drawing/2014/main" id="{3309496A-46C9-444D-B46C-A7A2661ADE6C}"/>
              </a:ext>
            </a:extLst>
          </p:cNvPr>
          <p:cNvSpPr txBox="1"/>
          <p:nvPr/>
        </p:nvSpPr>
        <p:spPr>
          <a:xfrm>
            <a:off x="995880" y="2402590"/>
            <a:ext cx="7306295" cy="1107996"/>
          </a:xfrm>
          <a:prstGeom prst="rect">
            <a:avLst/>
          </a:prstGeom>
          <a:noFill/>
          <a:ln>
            <a:solidFill>
              <a:srgbClr val="00B0F0"/>
            </a:solidFill>
          </a:ln>
        </p:spPr>
        <p:txBody>
          <a:bodyPr wrap="square" lIns="0" tIns="0" rIns="0" bIns="0" rtlCol="0">
            <a:spAutoFit/>
          </a:bodyPr>
          <a:lstStyle/>
          <a:p>
            <a:pPr marR="0" algn="l" rtl="0"/>
            <a:r>
              <a:rPr lang="en-US" sz="1800" b="1" i="0" u="none" strike="noStrike" baseline="0" dirty="0">
                <a:solidFill>
                  <a:srgbClr val="4672C4"/>
                </a:solidFill>
                <a:latin typeface="Calibri" panose="020F0502020204030204" pitchFamily="34" charset="0"/>
              </a:rPr>
              <a:t> PowerShell Modules required:</a:t>
            </a:r>
          </a:p>
          <a:p>
            <a:pPr lvl="1"/>
            <a:r>
              <a:rPr lang="en-US" b="0" i="0" u="none" strike="noStrike" baseline="0" dirty="0">
                <a:solidFill>
                  <a:srgbClr val="4672C4"/>
                </a:solidFill>
                <a:latin typeface="Calibri" panose="020F0502020204030204" pitchFamily="34" charset="0"/>
              </a:rPr>
              <a:t>(1) Install-Module (Import-module) -name </a:t>
            </a:r>
            <a:r>
              <a:rPr lang="en-US" b="0" i="0" u="none" strike="noStrike" baseline="0" dirty="0" err="1">
                <a:solidFill>
                  <a:srgbClr val="4672C4"/>
                </a:solidFill>
                <a:latin typeface="Calibri" panose="020F0502020204030204" pitchFamily="34" charset="0"/>
              </a:rPr>
              <a:t>SqlServer</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(2) Install-Module (Import-module) -name </a:t>
            </a:r>
            <a:r>
              <a:rPr lang="en-US" b="0" i="0" u="none" strike="noStrike" baseline="0" dirty="0" err="1">
                <a:solidFill>
                  <a:srgbClr val="4672C4"/>
                </a:solidFill>
                <a:latin typeface="Calibri" panose="020F0502020204030204" pitchFamily="34" charset="0"/>
              </a:rPr>
              <a:t>ImportExcel</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(3) Install-Module (Import-module) -Name Az –</a:t>
            </a:r>
            <a:r>
              <a:rPr lang="en-US" b="0" i="0" u="none" strike="noStrike" baseline="0" dirty="0" err="1">
                <a:solidFill>
                  <a:srgbClr val="4672C4"/>
                </a:solidFill>
                <a:latin typeface="Calibri" panose="020F0502020204030204" pitchFamily="34" charset="0"/>
              </a:rPr>
              <a:t>AllowClobber</a:t>
            </a:r>
            <a:endParaRPr lang="en-US" sz="2000" b="0" i="0" u="none" strike="noStrike" baseline="0" dirty="0">
              <a:gradFill>
                <a:gsLst>
                  <a:gs pos="2917">
                    <a:schemeClr val="tx1"/>
                  </a:gs>
                  <a:gs pos="30000">
                    <a:schemeClr val="tx1"/>
                  </a:gs>
                </a:gsLst>
                <a:lin ang="5400000" scaled="0"/>
              </a:gradFill>
              <a:latin typeface="Calibri" panose="020F0502020204030204" pitchFamily="34" charset="0"/>
            </a:endParaRPr>
          </a:p>
        </p:txBody>
      </p:sp>
      <p:sp>
        <p:nvSpPr>
          <p:cNvPr id="4" name="TextBox 3">
            <a:extLst>
              <a:ext uri="{FF2B5EF4-FFF2-40B4-BE49-F238E27FC236}">
                <a16:creationId xmlns:a16="http://schemas.microsoft.com/office/drawing/2014/main" id="{6F6BFB9C-33F0-4C99-8985-0D37A07BE2FA}"/>
              </a:ext>
            </a:extLst>
          </p:cNvPr>
          <p:cNvSpPr txBox="1"/>
          <p:nvPr/>
        </p:nvSpPr>
        <p:spPr>
          <a:xfrm>
            <a:off x="995880" y="3901412"/>
            <a:ext cx="9869789" cy="1384995"/>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PowerShell Permissions </a:t>
            </a:r>
            <a:r>
              <a:rPr lang="en-US" sz="1800" i="0" u="none" strike="noStrike" baseline="0" dirty="0">
                <a:solidFill>
                  <a:schemeClr val="accent6">
                    <a:lumMod val="50000"/>
                  </a:schemeClr>
                </a:solidFill>
                <a:latin typeface="Calibri" panose="020F0502020204030204" pitchFamily="34" charset="0"/>
              </a:rPr>
              <a:t>(Permissions may be denied if the Scripts are from GitHub or Email):</a:t>
            </a:r>
          </a:p>
          <a:p>
            <a:pPr marR="0" rtl="0"/>
            <a:r>
              <a:rPr lang="en-US" sz="1800" b="0" i="0" u="none" strike="noStrike" baseline="0" dirty="0">
                <a:solidFill>
                  <a:schemeClr val="accent6">
                    <a:lumMod val="50000"/>
                  </a:schemeClr>
                </a:solidFill>
                <a:latin typeface="Calibri" panose="020F0502020204030204" pitchFamily="34" charset="0"/>
              </a:rPr>
              <a:t> Use one of the options to set </a:t>
            </a:r>
            <a:r>
              <a:rPr lang="en-US" sz="1800" b="0" i="0" u="none" strike="noStrike" baseline="0" dirty="0" err="1">
                <a:solidFill>
                  <a:schemeClr val="accent6">
                    <a:lumMod val="50000"/>
                  </a:schemeClr>
                </a:solidFill>
                <a:latin typeface="Calibri" panose="020F0502020204030204" pitchFamily="34" charset="0"/>
              </a:rPr>
              <a:t>Powershell</a:t>
            </a:r>
            <a:r>
              <a:rPr lang="en-US" sz="1800" b="0" i="0" u="none" strike="noStrike" baseline="0" dirty="0">
                <a:solidFill>
                  <a:schemeClr val="accent6">
                    <a:lumMod val="50000"/>
                  </a:schemeClr>
                </a:solidFill>
                <a:latin typeface="Calibri" panose="020F0502020204030204" pitchFamily="34" charset="0"/>
              </a:rPr>
              <a:t> permissions (examples):</a:t>
            </a:r>
          </a:p>
          <a:p>
            <a:pPr marR="0" rtl="0"/>
            <a:endParaRPr lang="en-US" sz="1800" b="0" i="0" u="none" strike="noStrike" baseline="0" dirty="0">
              <a:solidFill>
                <a:schemeClr val="accent6">
                  <a:lumMod val="50000"/>
                </a:schemeClr>
              </a:solidFill>
              <a:latin typeface="Calibri" panose="020F0502020204030204" pitchFamily="34" charset="0"/>
            </a:endParaRPr>
          </a:p>
          <a:p>
            <a:pPr lvl="1"/>
            <a:r>
              <a:rPr lang="en-US" b="0" i="0" u="none" strike="noStrike" baseline="0" dirty="0">
                <a:solidFill>
                  <a:schemeClr val="accent6">
                    <a:lumMod val="50000"/>
                  </a:schemeClr>
                </a:solidFill>
                <a:latin typeface="Calibri" panose="020F0502020204030204" pitchFamily="34" charset="0"/>
              </a:rPr>
              <a:t> Set-</a:t>
            </a:r>
            <a:r>
              <a:rPr lang="en-US" b="0" i="0" u="none" strike="noStrike" baseline="0" dirty="0" err="1">
                <a:solidFill>
                  <a:schemeClr val="accent6">
                    <a:lumMod val="50000"/>
                  </a:schemeClr>
                </a:solidFill>
                <a:latin typeface="Calibri" panose="020F0502020204030204" pitchFamily="34" charset="0"/>
              </a:rPr>
              <a:t>ExecutionPolicy</a:t>
            </a:r>
            <a:r>
              <a:rPr lang="en-US" b="0" i="0" u="none" strike="noStrike" baseline="0" dirty="0">
                <a:solidFill>
                  <a:schemeClr val="accent6">
                    <a:lumMod val="50000"/>
                  </a:schemeClr>
                </a:solidFill>
                <a:latin typeface="Calibri" panose="020F0502020204030204" pitchFamily="34" charset="0"/>
              </a:rPr>
              <a:t> Unrestricted -Scope </a:t>
            </a:r>
            <a:r>
              <a:rPr lang="en-US" b="0" i="0" u="none" strike="noStrike" baseline="0" dirty="0" err="1">
                <a:solidFill>
                  <a:schemeClr val="accent6">
                    <a:lumMod val="50000"/>
                  </a:schemeClr>
                </a:solidFill>
                <a:latin typeface="Calibri" panose="020F0502020204030204" pitchFamily="34" charset="0"/>
              </a:rPr>
              <a:t>CurrentUser</a:t>
            </a:r>
            <a:r>
              <a:rPr lang="en-US" b="0" i="0" u="none" strike="noStrike" baseline="0" dirty="0">
                <a:solidFill>
                  <a:schemeClr val="accent6">
                    <a:lumMod val="50000"/>
                  </a:schemeClr>
                </a:solidFill>
                <a:latin typeface="Calibri" panose="020F0502020204030204" pitchFamily="34" charset="0"/>
              </a:rPr>
              <a:t> </a:t>
            </a:r>
          </a:p>
          <a:p>
            <a:pPr lvl="1"/>
            <a:r>
              <a:rPr lang="en-US" b="0" i="0" u="none" strike="noStrike" baseline="0" dirty="0">
                <a:solidFill>
                  <a:schemeClr val="accent6">
                    <a:lumMod val="50000"/>
                  </a:schemeClr>
                </a:solidFill>
                <a:latin typeface="Calibri" panose="020F0502020204030204" pitchFamily="34" charset="0"/>
              </a:rPr>
              <a:t> Unblock-File -Path C:\migratemaster\modules\1_TranslateTableDDLs\TranslateTables.ps1</a:t>
            </a:r>
            <a:endParaRPr lang="en-US" sz="2000" b="0" i="0" u="none" strike="noStrike" baseline="0" dirty="0">
              <a:solidFill>
                <a:schemeClr val="accent6">
                  <a:lumMod val="50000"/>
                </a:schemeClr>
              </a:solidFill>
              <a:latin typeface="Calibri" panose="020F0502020204030204" pitchFamily="34" charset="0"/>
            </a:endParaRPr>
          </a:p>
        </p:txBody>
      </p:sp>
      <p:sp>
        <p:nvSpPr>
          <p:cNvPr id="7" name="TextBox 6">
            <a:extLst>
              <a:ext uri="{FF2B5EF4-FFF2-40B4-BE49-F238E27FC236}">
                <a16:creationId xmlns:a16="http://schemas.microsoft.com/office/drawing/2014/main" id="{18BAA8BC-FDB8-400F-9E56-5D9503895CAD}"/>
              </a:ext>
            </a:extLst>
          </p:cNvPr>
          <p:cNvSpPr txBox="1"/>
          <p:nvPr/>
        </p:nvSpPr>
        <p:spPr>
          <a:xfrm>
            <a:off x="995883" y="5512743"/>
            <a:ext cx="9869789" cy="1077218"/>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a:t>
            </a:r>
            <a:r>
              <a:rPr lang="en-US" sz="1800" b="1" i="0" u="none" strike="noStrike" baseline="0" dirty="0">
                <a:solidFill>
                  <a:srgbClr val="0000FF"/>
                </a:solidFill>
                <a:latin typeface="Calibri" panose="020F0502020204030204" pitchFamily="34" charset="0"/>
              </a:rPr>
              <a:t>Download and Install </a:t>
            </a:r>
            <a:r>
              <a:rPr lang="en-US" sz="1800" b="1" i="0" u="none" strike="noStrike" baseline="0" dirty="0" err="1">
                <a:solidFill>
                  <a:srgbClr val="0000FF"/>
                </a:solidFill>
                <a:latin typeface="Calibri" panose="020F0502020204030204" pitchFamily="34" charset="0"/>
              </a:rPr>
              <a:t>AzCopy</a:t>
            </a:r>
            <a:r>
              <a:rPr lang="en-US" b="1" dirty="0">
                <a:solidFill>
                  <a:srgbClr val="0000FF"/>
                </a:solidFill>
                <a:latin typeface="Calibri" panose="020F0502020204030204" pitchFamily="34" charset="0"/>
              </a:rPr>
              <a:t> </a:t>
            </a:r>
            <a:r>
              <a:rPr lang="en-US" sz="1600" dirty="0">
                <a:solidFill>
                  <a:srgbClr val="0000FF"/>
                </a:solidFill>
                <a:latin typeface="Calibri" panose="020F0502020204030204" pitchFamily="34" charset="0"/>
              </a:rPr>
              <a:t>(Only if you will be using BCP Export Method). This task can be skipped if you will be using other methods to upload data into Azure Storge such as Azure Data Box Gateway or Azure Data Explore).  </a:t>
            </a:r>
            <a:endParaRPr lang="en-US" sz="1600" i="0" u="none" strike="noStrike" baseline="0" dirty="0">
              <a:solidFill>
                <a:srgbClr val="0000FF"/>
              </a:solidFill>
              <a:latin typeface="Calibri" panose="020F0502020204030204" pitchFamily="34" charset="0"/>
            </a:endParaRPr>
          </a:p>
          <a:p>
            <a:pPr lvl="1"/>
            <a:r>
              <a:rPr lang="en-US" dirty="0">
                <a:hlinkClick r:id="rId2"/>
              </a:rPr>
              <a:t> Copy or move data to Azure Storage by using </a:t>
            </a:r>
            <a:r>
              <a:rPr lang="en-US" dirty="0" err="1">
                <a:hlinkClick r:id="rId2"/>
              </a:rPr>
              <a:t>AzCopy</a:t>
            </a:r>
            <a:r>
              <a:rPr lang="en-US" dirty="0">
                <a:hlinkClick r:id="rId2"/>
              </a:rPr>
              <a:t> v10 | Microsoft Docs</a:t>
            </a:r>
            <a:endParaRPr lang="en-US" b="1" i="0" u="none" strike="noStrike" baseline="0" dirty="0">
              <a:solidFill>
                <a:schemeClr val="accent6">
                  <a:lumMod val="50000"/>
                </a:schemeClr>
              </a:solidFill>
              <a:latin typeface="Calibri" panose="020F0502020204030204" pitchFamily="34" charset="0"/>
            </a:endParaRPr>
          </a:p>
          <a:p>
            <a:pPr marR="0" rtl="0"/>
            <a:endParaRPr lang="en-US" b="1" dirty="0">
              <a:solidFill>
                <a:schemeClr val="accent6">
                  <a:lumMod val="50000"/>
                </a:schemeClr>
              </a:solidFill>
              <a:latin typeface="Calibri" panose="020F0502020204030204" pitchFamily="34" charset="0"/>
            </a:endParaRPr>
          </a:p>
        </p:txBody>
      </p:sp>
    </p:spTree>
    <p:extLst>
      <p:ext uri="{BB962C8B-B14F-4D97-AF65-F5344CB8AC3E}">
        <p14:creationId xmlns:p14="http://schemas.microsoft.com/office/powerpoint/2010/main" val="22006089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a:xfrm>
            <a:off x="586740" y="240538"/>
            <a:ext cx="11018520" cy="553998"/>
          </a:xfrm>
        </p:spPr>
        <p:txBody>
          <a:bodyPr/>
          <a:lstStyle/>
          <a:p>
            <a:r>
              <a:rPr lang="en-US" dirty="0"/>
              <a:t>  Local .csv/.parquet files or </a:t>
            </a:r>
            <a:r>
              <a:rPr lang="en-US" dirty="0" err="1"/>
              <a:t>Polybase</a:t>
            </a:r>
            <a:r>
              <a:rPr lang="en-US" dirty="0"/>
              <a:t>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1874807182"/>
              </p:ext>
            </p:extLst>
          </p:nvPr>
        </p:nvGraphicFramePr>
        <p:xfrm>
          <a:off x="387925" y="794536"/>
          <a:ext cx="11565777" cy="6014272"/>
        </p:xfrm>
        <a:graphic>
          <a:graphicData uri="http://schemas.openxmlformats.org/drawingml/2006/table">
            <a:tbl>
              <a:tblPr firstRow="1" bandRow="1">
                <a:tableStyleId>{5C22544A-7EE6-4342-B048-85BDC9FD1C3A}</a:tableStyleId>
              </a:tblPr>
              <a:tblGrid>
                <a:gridCol w="1699809">
                  <a:extLst>
                    <a:ext uri="{9D8B030D-6E8A-4147-A177-3AD203B41FA5}">
                      <a16:colId xmlns:a16="http://schemas.microsoft.com/office/drawing/2014/main" val="1177648477"/>
                    </a:ext>
                  </a:extLst>
                </a:gridCol>
                <a:gridCol w="3968067">
                  <a:extLst>
                    <a:ext uri="{9D8B030D-6E8A-4147-A177-3AD203B41FA5}">
                      <a16:colId xmlns:a16="http://schemas.microsoft.com/office/drawing/2014/main" val="955178688"/>
                    </a:ext>
                  </a:extLst>
                </a:gridCol>
                <a:gridCol w="2654681">
                  <a:extLst>
                    <a:ext uri="{9D8B030D-6E8A-4147-A177-3AD203B41FA5}">
                      <a16:colId xmlns:a16="http://schemas.microsoft.com/office/drawing/2014/main" val="3579033742"/>
                    </a:ext>
                  </a:extLst>
                </a:gridCol>
                <a:gridCol w="3243220">
                  <a:extLst>
                    <a:ext uri="{9D8B030D-6E8A-4147-A177-3AD203B41FA5}">
                      <a16:colId xmlns:a16="http://schemas.microsoft.com/office/drawing/2014/main" val="3226464245"/>
                    </a:ext>
                  </a:extLst>
                </a:gridCol>
              </a:tblGrid>
              <a:tr h="527872">
                <a:tc>
                  <a:txBody>
                    <a:bodyPr/>
                    <a:lstStyle/>
                    <a:p>
                      <a:r>
                        <a:rPr lang="en-US" sz="1200" dirty="0"/>
                        <a:t># Step</a:t>
                      </a:r>
                    </a:p>
                  </a:txBody>
                  <a:tcPr/>
                </a:tc>
                <a:tc>
                  <a:txBody>
                    <a:bodyPr/>
                    <a:lstStyle/>
                    <a:p>
                      <a:r>
                        <a:rPr lang="en-US" sz="1200" dirty="0"/>
                        <a:t>Export Tables into local .csv or .parquet format</a:t>
                      </a:r>
                    </a:p>
                  </a:txBody>
                  <a:tcPr/>
                </a:tc>
                <a:tc>
                  <a:txBody>
                    <a:bodyPr/>
                    <a:lstStyle/>
                    <a:p>
                      <a:r>
                        <a:rPr lang="en-US" sz="1200" dirty="0" err="1"/>
                        <a:t>Polybase</a:t>
                      </a:r>
                      <a:r>
                        <a:rPr lang="en-US" sz="1200" dirty="0"/>
                        <a:t> Export</a:t>
                      </a:r>
                    </a:p>
                  </a:txBody>
                  <a:tcPr/>
                </a:tc>
                <a:tc>
                  <a:txBody>
                    <a:bodyPr/>
                    <a:lstStyle/>
                    <a:p>
                      <a:r>
                        <a:rPr lang="en-US" sz="1200" dirty="0"/>
                        <a:t>Results </a:t>
                      </a:r>
                    </a:p>
                  </a:txBody>
                  <a:tcPr/>
                </a:tc>
                <a:extLst>
                  <a:ext uri="{0D108BD9-81ED-4DB2-BD59-A6C34878D82A}">
                    <a16:rowId xmlns:a16="http://schemas.microsoft.com/office/drawing/2014/main" val="1719872795"/>
                  </a:ext>
                </a:extLst>
              </a:tr>
              <a:tr h="370840">
                <a:tc>
                  <a:txBody>
                    <a:bodyPr/>
                    <a:lstStyle/>
                    <a:p>
                      <a:r>
                        <a:rPr lang="en-US" sz="1200" dirty="0"/>
                        <a:t>1 – Task 1</a:t>
                      </a:r>
                    </a:p>
                  </a:txBody>
                  <a:tcPr/>
                </a:tc>
                <a:tc>
                  <a:txBody>
                    <a:bodyPr/>
                    <a:lstStyle/>
                    <a:p>
                      <a:r>
                        <a:rPr lang="en-US" sz="1200" b="1" dirty="0"/>
                        <a:t>Translate SQL Tables </a:t>
                      </a:r>
                    </a:p>
                    <a:p>
                      <a:r>
                        <a:rPr lang="en-US" sz="1200" dirty="0"/>
                        <a:t>(Module 1_TranslateTableDDLs)</a:t>
                      </a:r>
                    </a:p>
                  </a:txBody>
                  <a:tcPr/>
                </a:tc>
                <a:tc>
                  <a:txBody>
                    <a:bodyPr/>
                    <a:lstStyle/>
                    <a:p>
                      <a:r>
                        <a:rPr lang="en-US" sz="1200" dirty="0">
                          <a:sym typeface="Wingdings" panose="05000000000000000000" pitchFamily="2" charset="2"/>
                        </a:rPr>
                        <a:t> </a:t>
                      </a:r>
                      <a:r>
                        <a:rPr lang="en-US" sz="1200" dirty="0"/>
                        <a:t>Same</a:t>
                      </a:r>
                    </a:p>
                  </a:txBody>
                  <a:tcPr/>
                </a:tc>
                <a:tc>
                  <a:txBody>
                    <a:bodyPr/>
                    <a:lstStyle/>
                    <a:p>
                      <a:r>
                        <a:rPr lang="en-US" sz="12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200" dirty="0"/>
                        <a:t>1 – Task 2</a:t>
                      </a:r>
                    </a:p>
                  </a:txBody>
                  <a:tcPr/>
                </a:tc>
                <a:tc>
                  <a:txBody>
                    <a:bodyPr/>
                    <a:lstStyle/>
                    <a:p>
                      <a:r>
                        <a:rPr lang="en-US" sz="1200" b="1" dirty="0"/>
                        <a:t>Execute Synapse Tables </a:t>
                      </a:r>
                      <a:r>
                        <a:rPr lang="en-US" sz="1200" dirty="0"/>
                        <a:t>DDLs (or DMLs)</a:t>
                      </a:r>
                    </a:p>
                    <a:p>
                      <a:r>
                        <a:rPr lang="en-US" sz="1200" dirty="0"/>
                        <a:t>(Module 5_RunSqlFilesInfolder)</a:t>
                      </a:r>
                    </a:p>
                  </a:txBody>
                  <a:tcPr/>
                </a:tc>
                <a:tc>
                  <a:txBody>
                    <a:bodyPr/>
                    <a:lstStyle/>
                    <a:p>
                      <a:r>
                        <a:rPr lang="en-US" sz="1200" dirty="0">
                          <a:sym typeface="Wingdings" panose="05000000000000000000" pitchFamily="2" charset="2"/>
                        </a:rPr>
                        <a:t> </a:t>
                      </a:r>
                      <a:r>
                        <a:rPr lang="en-US" sz="1200" dirty="0"/>
                        <a:t>Same</a:t>
                      </a:r>
                    </a:p>
                  </a:txBody>
                  <a:tcPr/>
                </a:tc>
                <a:tc>
                  <a:txBody>
                    <a:bodyPr/>
                    <a:lstStyle/>
                    <a:p>
                      <a:r>
                        <a:rPr lang="en-US" sz="1200" dirty="0"/>
                        <a:t>Tables Created in Azure Synapse</a:t>
                      </a:r>
                    </a:p>
                  </a:txBody>
                  <a:tcPr/>
                </a:tc>
                <a:extLst>
                  <a:ext uri="{0D108BD9-81ED-4DB2-BD59-A6C34878D82A}">
                    <a16:rowId xmlns:a16="http://schemas.microsoft.com/office/drawing/2014/main" val="2288498746"/>
                  </a:ext>
                </a:extLst>
              </a:tr>
              <a:tr h="493850">
                <a:tc>
                  <a:txBody>
                    <a:bodyPr/>
                    <a:lstStyle/>
                    <a:p>
                      <a:r>
                        <a:rPr lang="en-US" sz="1200" dirty="0"/>
                        <a:t>1 – Task 3 </a:t>
                      </a:r>
                    </a:p>
                  </a:txBody>
                  <a:tcPr/>
                </a:tc>
                <a:tc>
                  <a:txBody>
                    <a:bodyPr/>
                    <a:lstStyle/>
                    <a:p>
                      <a:r>
                        <a:rPr lang="en-US" sz="1200" dirty="0"/>
                        <a:t>Extract SQL Server Code and Map Databases and Schemas (Module 1A_ExtractCodeDDLs, and Module 1B_MapDatabasesAndSchemas) </a:t>
                      </a:r>
                    </a:p>
                  </a:txBody>
                  <a:tcPr/>
                </a:tc>
                <a:tc>
                  <a:txBody>
                    <a:bodyPr/>
                    <a:lstStyle/>
                    <a:p>
                      <a:r>
                        <a:rPr lang="en-US" sz="1200" dirty="0">
                          <a:sym typeface="Wingdings" panose="05000000000000000000" pitchFamily="2" charset="2"/>
                        </a:rPr>
                        <a:t> </a:t>
                      </a:r>
                      <a:r>
                        <a:rPr lang="en-US" sz="1200" dirty="0"/>
                        <a:t>Same</a:t>
                      </a:r>
                    </a:p>
                    <a:p>
                      <a:endParaRPr lang="en-US" sz="1200" dirty="0"/>
                    </a:p>
                  </a:txBody>
                  <a:tcPr/>
                </a:tc>
                <a:tc>
                  <a:txBody>
                    <a:bodyPr/>
                    <a:lstStyle/>
                    <a:p>
                      <a:r>
                        <a:rPr lang="en-US" sz="1200" dirty="0"/>
                        <a:t>Code (Views, Stored Procedures, Functions) have the desired Azure Synapse DB name and Schema Name</a:t>
                      </a:r>
                    </a:p>
                  </a:txBody>
                  <a:tcPr/>
                </a:tc>
                <a:extLst>
                  <a:ext uri="{0D108BD9-81ED-4DB2-BD59-A6C34878D82A}">
                    <a16:rowId xmlns:a16="http://schemas.microsoft.com/office/drawing/2014/main" val="3534780150"/>
                  </a:ext>
                </a:extLst>
              </a:tr>
              <a:tr h="493850">
                <a:tc>
                  <a:txBody>
                    <a:bodyPr/>
                    <a:lstStyle/>
                    <a:p>
                      <a:r>
                        <a:rPr lang="en-US" sz="1200" dirty="0"/>
                        <a:t>1 – Task 4 </a:t>
                      </a:r>
                    </a:p>
                  </a:txBody>
                  <a:tcPr/>
                </a:tc>
                <a:tc>
                  <a:txBody>
                    <a:bodyPr/>
                    <a:lstStyle/>
                    <a:p>
                      <a:r>
                        <a:rPr lang="en-US" sz="1200" dirty="0"/>
                        <a:t>Perform Additional Code Translation (Manually or using Azure Synapse Pathway) and then Execute Code using (Module 5_RunSqlFilesInfolder)</a:t>
                      </a:r>
                    </a:p>
                  </a:txBody>
                  <a:tcPr/>
                </a:tc>
                <a:tc>
                  <a:txBody>
                    <a:bodyPr/>
                    <a:lstStyle/>
                    <a:p>
                      <a:r>
                        <a:rPr lang="en-US" sz="1200" dirty="0">
                          <a:sym typeface="Wingdings" panose="05000000000000000000" pitchFamily="2" charset="2"/>
                        </a:rPr>
                        <a:t> </a:t>
                      </a:r>
                      <a:r>
                        <a:rPr lang="en-US" sz="1200" dirty="0"/>
                        <a:t>Same</a:t>
                      </a:r>
                    </a:p>
                  </a:txBody>
                  <a:tcPr/>
                </a:tc>
                <a:tc>
                  <a:txBody>
                    <a:bodyPr/>
                    <a:lstStyle/>
                    <a:p>
                      <a:r>
                        <a:rPr lang="en-US" sz="1200" dirty="0"/>
                        <a:t>Code is migrated into Azure Synapse </a:t>
                      </a:r>
                    </a:p>
                  </a:txBody>
                  <a:tcPr/>
                </a:tc>
                <a:extLst>
                  <a:ext uri="{0D108BD9-81ED-4DB2-BD59-A6C34878D82A}">
                    <a16:rowId xmlns:a16="http://schemas.microsoft.com/office/drawing/2014/main" val="4149870957"/>
                  </a:ext>
                </a:extLst>
              </a:tr>
              <a:tr h="493850">
                <a:tc>
                  <a:txBody>
                    <a:bodyPr/>
                    <a:lstStyle/>
                    <a:p>
                      <a:r>
                        <a:rPr lang="en-US" sz="1200" dirty="0"/>
                        <a:t>2 or 2B</a:t>
                      </a:r>
                    </a:p>
                  </a:txBody>
                  <a:tcPr/>
                </a:tc>
                <a:tc>
                  <a:txBody>
                    <a:bodyPr/>
                    <a:lstStyle/>
                    <a:p>
                      <a:r>
                        <a:rPr lang="en-US" sz="1200" b="1" dirty="0"/>
                        <a:t>Export SQL Server Table data into .csv files </a:t>
                      </a:r>
                    </a:p>
                    <a:p>
                      <a:r>
                        <a:rPr lang="en-US" sz="1200" dirty="0"/>
                        <a:t>(Module 2_ExportSourceDataWithBCP)</a:t>
                      </a:r>
                    </a:p>
                    <a:p>
                      <a:r>
                        <a:rPr lang="en-US" sz="1200" b="1" dirty="0"/>
                        <a:t>Export SQL Server Table data into .parquet files </a:t>
                      </a:r>
                    </a:p>
                    <a:p>
                      <a:r>
                        <a:rPr lang="en-US" sz="1200" dirty="0"/>
                        <a:t>(Module 2B_ExportSourceDataToParquet)</a:t>
                      </a:r>
                    </a:p>
                  </a:txBody>
                  <a:tcPr/>
                </a:tc>
                <a:tc>
                  <a:txBody>
                    <a:bodyPr/>
                    <a:lstStyle/>
                    <a:p>
                      <a:endParaRPr lang="en-US" sz="1200" dirty="0"/>
                    </a:p>
                  </a:txBody>
                  <a:tcPr/>
                </a:tc>
                <a:tc>
                  <a:txBody>
                    <a:bodyPr/>
                    <a:lstStyle/>
                    <a:p>
                      <a:r>
                        <a:rPr lang="en-US" sz="1200" dirty="0"/>
                        <a:t>Data is exported to local files (.csv or .parquet)</a:t>
                      </a:r>
                    </a:p>
                  </a:txBody>
                  <a:tcPr/>
                </a:tc>
                <a:extLst>
                  <a:ext uri="{0D108BD9-81ED-4DB2-BD59-A6C34878D82A}">
                    <a16:rowId xmlns:a16="http://schemas.microsoft.com/office/drawing/2014/main" val="1141898369"/>
                  </a:ext>
                </a:extLst>
              </a:tr>
              <a:tr h="370840">
                <a:tc>
                  <a:txBody>
                    <a:bodyPr/>
                    <a:lstStyle/>
                    <a:p>
                      <a:r>
                        <a:rPr lang="en-US" sz="1200" dirty="0"/>
                        <a:t>2A – Generate </a:t>
                      </a:r>
                      <a:r>
                        <a:rPr lang="en-US" sz="1200" dirty="0" err="1"/>
                        <a:t>Polybase</a:t>
                      </a:r>
                      <a:r>
                        <a:rPr lang="en-US" sz="1200" dirty="0"/>
                        <a:t> Code</a:t>
                      </a:r>
                    </a:p>
                  </a:txBody>
                  <a:tcPr/>
                </a:tc>
                <a:tc>
                  <a:txBody>
                    <a:bodyPr/>
                    <a:lstStyle/>
                    <a:p>
                      <a:endParaRPr lang="en-US" sz="1200" dirty="0"/>
                    </a:p>
                  </a:txBody>
                  <a:tcPr/>
                </a:tc>
                <a:tc>
                  <a:txBody>
                    <a:bodyPr/>
                    <a:lstStyle/>
                    <a:p>
                      <a:r>
                        <a:rPr lang="en-US" sz="1200" b="1" dirty="0"/>
                        <a:t>Generate </a:t>
                      </a:r>
                      <a:r>
                        <a:rPr lang="en-US" sz="1200" b="1" dirty="0" err="1"/>
                        <a:t>Polybase</a:t>
                      </a:r>
                      <a:r>
                        <a:rPr lang="en-US" sz="1200" b="1" dirty="0"/>
                        <a:t> Export Scripts  </a:t>
                      </a:r>
                    </a:p>
                    <a:p>
                      <a:r>
                        <a:rPr lang="en-US" sz="1200" b="0" dirty="0"/>
                        <a:t>(Module 2A_GeneratePolybaseExportScripts)</a:t>
                      </a:r>
                    </a:p>
                  </a:txBody>
                  <a:tcPr/>
                </a:tc>
                <a:tc>
                  <a:txBody>
                    <a:bodyPr/>
                    <a:lstStyle/>
                    <a:p>
                      <a:r>
                        <a:rPr lang="en-US" sz="1200" dirty="0" err="1"/>
                        <a:t>Polybase</a:t>
                      </a:r>
                      <a:r>
                        <a:rPr lang="en-US" sz="1200" dirty="0"/>
                        <a:t> Export T-SQL Scripts generated </a:t>
                      </a:r>
                    </a:p>
                  </a:txBody>
                  <a:tcPr/>
                </a:tc>
                <a:extLst>
                  <a:ext uri="{0D108BD9-81ED-4DB2-BD59-A6C34878D82A}">
                    <a16:rowId xmlns:a16="http://schemas.microsoft.com/office/drawing/2014/main" val="3461168974"/>
                  </a:ext>
                </a:extLst>
              </a:tr>
              <a:tr h="370840">
                <a:tc>
                  <a:txBody>
                    <a:bodyPr/>
                    <a:lstStyle/>
                    <a:p>
                      <a:r>
                        <a:rPr lang="en-US" sz="1200" dirty="0"/>
                        <a:t>3 </a:t>
                      </a:r>
                    </a:p>
                  </a:txBody>
                  <a:tcPr/>
                </a:tc>
                <a:tc>
                  <a:txBody>
                    <a:bodyPr/>
                    <a:lstStyle/>
                    <a:p>
                      <a:r>
                        <a:rPr lang="en-US" sz="1200" b="1" dirty="0"/>
                        <a:t>Upload exported Data into Azure Storage </a:t>
                      </a:r>
                    </a:p>
                    <a:p>
                      <a:r>
                        <a:rPr lang="en-US" sz="1200" dirty="0"/>
                        <a:t>(Module 3_LoadDataIntoAzureStorage)</a:t>
                      </a:r>
                    </a:p>
                  </a:txBody>
                  <a:tcPr/>
                </a:tc>
                <a:tc>
                  <a:txBody>
                    <a:bodyPr/>
                    <a:lstStyle/>
                    <a:p>
                      <a:endParaRPr lang="en-US" sz="1200" dirty="0"/>
                    </a:p>
                  </a:txBody>
                  <a:tcPr/>
                </a:tc>
                <a:tc>
                  <a:txBody>
                    <a:bodyPr/>
                    <a:lstStyle/>
                    <a:p>
                      <a:r>
                        <a:rPr lang="en-US" sz="1200" dirty="0"/>
                        <a:t>Data loaded to Azure Storage</a:t>
                      </a:r>
                    </a:p>
                  </a:txBody>
                  <a:tcPr/>
                </a:tc>
                <a:extLst>
                  <a:ext uri="{0D108BD9-81ED-4DB2-BD59-A6C34878D82A}">
                    <a16:rowId xmlns:a16="http://schemas.microsoft.com/office/drawing/2014/main" val="3434228406"/>
                  </a:ext>
                </a:extLst>
              </a:tr>
              <a:tr h="370840">
                <a:tc>
                  <a:txBody>
                    <a:bodyPr/>
                    <a:lstStyle/>
                    <a:p>
                      <a:r>
                        <a:rPr lang="en-US" sz="1200" dirty="0"/>
                        <a:t>3A – Run </a:t>
                      </a:r>
                      <a:r>
                        <a:rPr lang="en-US" sz="1200" dirty="0" err="1"/>
                        <a:t>Polybase</a:t>
                      </a:r>
                      <a:r>
                        <a:rPr lang="en-US" sz="1200" dirty="0"/>
                        <a:t> Code</a:t>
                      </a:r>
                    </a:p>
                  </a:txBody>
                  <a:tcPr/>
                </a:tc>
                <a:tc>
                  <a:txBody>
                    <a:bodyPr/>
                    <a:lstStyle/>
                    <a:p>
                      <a:endParaRPr lang="en-US" sz="1200" dirty="0"/>
                    </a:p>
                  </a:txBody>
                  <a:tcPr/>
                </a:tc>
                <a:tc>
                  <a:txBody>
                    <a:bodyPr/>
                    <a:lstStyle/>
                    <a:p>
                      <a:r>
                        <a:rPr lang="en-US" sz="1200" b="1" dirty="0"/>
                        <a:t>Execute </a:t>
                      </a:r>
                      <a:r>
                        <a:rPr lang="en-US" sz="1200" b="1" dirty="0" err="1"/>
                        <a:t>Polybase</a:t>
                      </a:r>
                      <a:r>
                        <a:rPr lang="en-US" sz="1200" b="1" dirty="0"/>
                        <a:t> Export Scripts (</a:t>
                      </a:r>
                      <a:r>
                        <a:rPr lang="en-US" sz="12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t>Data exported directly to Azure Storage from SQL Server</a:t>
                      </a:r>
                    </a:p>
                  </a:txBody>
                  <a:tcPr/>
                </a:tc>
                <a:extLst>
                  <a:ext uri="{0D108BD9-81ED-4DB2-BD59-A6C34878D82A}">
                    <a16:rowId xmlns:a16="http://schemas.microsoft.com/office/drawing/2014/main" val="716953229"/>
                  </a:ext>
                </a:extLst>
              </a:tr>
              <a:tr h="370840">
                <a:tc>
                  <a:txBody>
                    <a:bodyPr/>
                    <a:lstStyle/>
                    <a:p>
                      <a:r>
                        <a:rPr lang="en-US" sz="1200" dirty="0"/>
                        <a:t>4</a:t>
                      </a:r>
                    </a:p>
                  </a:txBody>
                  <a:tcPr/>
                </a:tc>
                <a:tc>
                  <a:txBody>
                    <a:bodyPr/>
                    <a:lstStyle/>
                    <a:p>
                      <a:r>
                        <a:rPr lang="en-US" sz="1200" b="1" dirty="0"/>
                        <a:t>Generate COPY Into Scripts </a:t>
                      </a:r>
                    </a:p>
                    <a:p>
                      <a:r>
                        <a:rPr lang="en-US" sz="1200" b="0" dirty="0"/>
                        <a:t>(Module 4_GenerateCopyIntoScripts)</a:t>
                      </a:r>
                    </a:p>
                  </a:txBody>
                  <a:tcPr/>
                </a:tc>
                <a:tc>
                  <a:txBody>
                    <a:bodyPr/>
                    <a:lstStyle/>
                    <a:p>
                      <a:r>
                        <a:rPr lang="en-US" sz="1200" dirty="0"/>
                        <a:t>Same as BCP</a:t>
                      </a:r>
                    </a:p>
                  </a:txBody>
                  <a:tcPr/>
                </a:tc>
                <a:tc>
                  <a:txBody>
                    <a:bodyPr/>
                    <a:lstStyle/>
                    <a:p>
                      <a:r>
                        <a:rPr lang="en-US" sz="1200" dirty="0"/>
                        <a:t>Copy Into T-SQL Scripts generated </a:t>
                      </a:r>
                    </a:p>
                  </a:txBody>
                  <a:tcPr/>
                </a:tc>
                <a:extLst>
                  <a:ext uri="{0D108BD9-81ED-4DB2-BD59-A6C34878D82A}">
                    <a16:rowId xmlns:a16="http://schemas.microsoft.com/office/drawing/2014/main" val="2155803636"/>
                  </a:ext>
                </a:extLst>
              </a:tr>
              <a:tr h="370840">
                <a:tc>
                  <a:txBody>
                    <a:bodyPr/>
                    <a:lstStyle/>
                    <a:p>
                      <a:r>
                        <a:rPr lang="en-US" sz="1200" dirty="0"/>
                        <a:t>5</a:t>
                      </a:r>
                    </a:p>
                  </a:txBody>
                  <a:tcPr/>
                </a:tc>
                <a:tc>
                  <a:txBody>
                    <a:bodyPr/>
                    <a:lstStyle/>
                    <a:p>
                      <a:r>
                        <a:rPr lang="en-US" sz="1200" b="1" dirty="0"/>
                        <a:t>Execute COPY Into Scripts </a:t>
                      </a:r>
                    </a:p>
                    <a:p>
                      <a:r>
                        <a:rPr lang="en-US" sz="12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t>Same as BCP</a:t>
                      </a:r>
                    </a:p>
                    <a:p>
                      <a:endParaRPr lang="en-US" sz="1200" dirty="0"/>
                    </a:p>
                  </a:txBody>
                  <a:tcPr/>
                </a:tc>
                <a:tc>
                  <a:txBody>
                    <a:bodyPr/>
                    <a:lstStyle/>
                    <a:p>
                      <a:r>
                        <a:rPr lang="en-US" sz="12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30032740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PowerShell Modules for Exporting into Local files </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586740" y="1248884"/>
            <a:ext cx="11018520" cy="5130828"/>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200" dirty="0">
                <a:effectLst/>
                <a:ea typeface="SimSun" panose="02010600030101010101" pitchFamily="2" charset="-122"/>
                <a:cs typeface="Times New Roman" panose="02020603050405020304" pitchFamily="18" charset="0"/>
              </a:rPr>
              <a:t>There are five modules that contain PowerShell Scripts and T-SQL Scripts designed to accomplish key task(s) if you will use BCP Export method. </a:t>
            </a:r>
          </a:p>
          <a:p>
            <a:pPr marL="0" marR="0">
              <a:lnSpc>
                <a:spcPct val="115000"/>
              </a:lnSpc>
              <a:spcBef>
                <a:spcPts val="600"/>
              </a:spcBef>
              <a:spcAft>
                <a:spcPts val="600"/>
              </a:spcAft>
            </a:pPr>
            <a:r>
              <a:rPr lang="en-US" sz="1200" dirty="0">
                <a:effectLst/>
                <a:ea typeface="SimSun" panose="02010600030101010101" pitchFamily="2" charset="-122"/>
                <a:cs typeface="Times New Roman" panose="02020603050405020304" pitchFamily="18" charset="0"/>
              </a:rPr>
              <a:t>The modules are summarized as below:</a:t>
            </a:r>
          </a:p>
          <a:p>
            <a:pPr marL="22860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1_TranslateTableDDLs</a:t>
            </a:r>
            <a:r>
              <a:rPr lang="en-US" sz="1200" dirty="0">
                <a:effectLst/>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200" dirty="0" err="1">
                <a:effectLst/>
                <a:ea typeface="SimSun" panose="02010600030101010101" pitchFamily="2" charset="-122"/>
                <a:cs typeface="Times New Roman" panose="02020603050405020304" pitchFamily="18" charset="0"/>
              </a:rPr>
              <a:t>sql</a:t>
            </a:r>
            <a:r>
              <a:rPr lang="en-US" sz="1200" dirty="0">
                <a:effectLst/>
                <a:ea typeface="SimSun" panose="02010600030101010101" pitchFamily="2" charset="-122"/>
                <a:cs typeface="Times New Roman" panose="02020603050405020304" pitchFamily="18" charset="0"/>
              </a:rPr>
              <a:t> files in specified output file folder (configurable). ). </a:t>
            </a:r>
          </a:p>
          <a:p>
            <a:pPr marL="22860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1A_ExtractCodeDDLs:</a:t>
            </a:r>
            <a:r>
              <a:rPr lang="en-US" sz="1200" b="0" i="0" dirty="0">
                <a:solidFill>
                  <a:srgbClr val="24292F"/>
                </a:solidFill>
                <a:effectLst/>
              </a:rPr>
              <a:t> Script out SQL Objects (Views, Functions, Stored Procedures, and Triggers) and write each object into a separate .</a:t>
            </a:r>
            <a:r>
              <a:rPr lang="en-US" sz="1200" b="0" i="0" dirty="0" err="1">
                <a:solidFill>
                  <a:srgbClr val="24292F"/>
                </a:solidFill>
                <a:effectLst/>
              </a:rPr>
              <a:t>sql</a:t>
            </a:r>
            <a:r>
              <a:rPr lang="en-US" sz="1200" b="0" i="0" dirty="0">
                <a:solidFill>
                  <a:srgbClr val="24292F"/>
                </a:solidFill>
                <a:effectLst/>
              </a:rPr>
              <a:t> file.</a:t>
            </a:r>
            <a:endParaRPr lang="en-US" sz="1200" b="1" dirty="0">
              <a:effectLst/>
              <a:ea typeface="SimSun" panose="02010600030101010101" pitchFamily="2" charset="-122"/>
              <a:cs typeface="Times New Roman" panose="02020603050405020304" pitchFamily="18" charset="0"/>
            </a:endParaRP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1B_MapDatabasesAndScheams: </a:t>
            </a:r>
            <a:r>
              <a:rPr lang="en-US" sz="1200" b="0" i="0" dirty="0">
                <a:solidFill>
                  <a:srgbClr val="24292F"/>
                </a:solidFill>
                <a:effectLst/>
              </a:rPr>
              <a:t>Map SQL Server Database &amp; Schema into Synapse Database and Schema. In addition, unsupported data types in the code are mostly discovered and counted.</a:t>
            </a:r>
            <a:endParaRPr lang="en-US" sz="1200" dirty="0">
              <a:effectLst/>
              <a:ea typeface="SimSun" panose="02010600030101010101" pitchFamily="2" charset="-122"/>
              <a:cs typeface="Times New Roman" panose="02020603050405020304" pitchFamily="18" charset="0"/>
            </a:endParaRP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2_ExportSourceDataWithBCP</a:t>
            </a:r>
            <a:r>
              <a:rPr lang="en-US" sz="1200" dirty="0">
                <a:effectLst/>
                <a:ea typeface="SimSun" panose="02010600030101010101" pitchFamily="2" charset="-122"/>
                <a:cs typeface="Times New Roman" panose="02020603050405020304" pitchFamily="18" charset="0"/>
              </a:rPr>
              <a:t>: Export SQL Server Tables into data files stored in predefined structure and format (.csv or .txt)</a:t>
            </a:r>
          </a:p>
          <a:p>
            <a:pPr marL="22860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2B_ExportSourceDataWithBCP</a:t>
            </a:r>
            <a:r>
              <a:rPr lang="en-US" sz="1200" dirty="0">
                <a:effectLst/>
                <a:ea typeface="SimSun" panose="02010600030101010101" pitchFamily="2" charset="-122"/>
                <a:cs typeface="Times New Roman" panose="02020603050405020304" pitchFamily="18" charset="0"/>
              </a:rPr>
              <a:t>: Export SQL Server Tables into data files stored in parquet format (.parquet)</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3_LoadDataIntoAzureStorage</a:t>
            </a:r>
            <a:r>
              <a:rPr lang="en-US" sz="1200" dirty="0">
                <a:effectLst/>
                <a:ea typeface="SimSun" panose="02010600030101010101" pitchFamily="2" charset="-122"/>
                <a:cs typeface="Times New Roman" panose="02020603050405020304" pitchFamily="18" charset="0"/>
              </a:rPr>
              <a:t>: Load exported data files into specified container in Azure Storage.</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4_GenerateCopyIntoScripts</a:t>
            </a:r>
            <a:r>
              <a:rPr lang="en-US" sz="1200" dirty="0">
                <a:effectLst/>
                <a:ea typeface="SimSun" panose="02010600030101010101" pitchFamily="2" charset="-122"/>
                <a:cs typeface="Times New Roman" panose="02020603050405020304" pitchFamily="18" charset="0"/>
              </a:rPr>
              <a:t>: Generate “</a:t>
            </a:r>
            <a:r>
              <a:rPr lang="en-US" sz="1200" dirty="0">
                <a:solidFill>
                  <a:srgbClr val="00B0F0"/>
                </a:solidFill>
                <a:effectLst/>
                <a:ea typeface="SimSun" panose="02010600030101010101" pitchFamily="2" charset="-122"/>
                <a:cs typeface="Times New Roman" panose="02020603050405020304" pitchFamily="18" charset="0"/>
              </a:rPr>
              <a:t>COPY Into</a:t>
            </a:r>
            <a:r>
              <a:rPr lang="en-US" sz="1200" dirty="0">
                <a:effectLst/>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5_RunSqlFilesInFolder</a:t>
            </a:r>
            <a:r>
              <a:rPr lang="en-US" sz="1200" dirty="0">
                <a:effectLst/>
                <a:ea typeface="SimSun" panose="02010600030101010101" pitchFamily="2" charset="-122"/>
                <a:cs typeface="Times New Roman" panose="02020603050405020304" pitchFamily="18" charset="0"/>
              </a:rPr>
              <a:t>: Run all T-SQL Scripts defined in .</a:t>
            </a:r>
            <a:r>
              <a:rPr lang="en-US" sz="1200" dirty="0" err="1">
                <a:effectLst/>
                <a:ea typeface="SimSun" panose="02010600030101010101" pitchFamily="2" charset="-122"/>
                <a:cs typeface="Times New Roman" panose="02020603050405020304" pitchFamily="18" charset="0"/>
              </a:rPr>
              <a:t>sql</a:t>
            </a:r>
            <a:r>
              <a:rPr lang="en-US" sz="1200" dirty="0">
                <a:effectLst/>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200" dirty="0" err="1">
                <a:effectLst/>
                <a:ea typeface="SimSun" panose="02010600030101010101" pitchFamily="2" charset="-122"/>
                <a:cs typeface="Times New Roman" panose="02020603050405020304" pitchFamily="18" charset="0"/>
              </a:rPr>
              <a:t>Polybase</a:t>
            </a:r>
            <a:r>
              <a:rPr lang="en-US" sz="1200" dirty="0">
                <a:effectLst/>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 (against Azure Synapse or SQL Server).</a:t>
            </a:r>
          </a:p>
          <a:p>
            <a:pPr marL="228600" marR="0">
              <a:lnSpc>
                <a:spcPct val="115000"/>
              </a:lnSpc>
              <a:spcBef>
                <a:spcPts val="600"/>
              </a:spcBef>
              <a:spcAft>
                <a:spcPts val="600"/>
              </a:spcAft>
            </a:pPr>
            <a:r>
              <a:rPr lang="en-US" sz="1200" dirty="0">
                <a:solidFill>
                  <a:srgbClr val="0000FF"/>
                </a:solidFill>
                <a:ea typeface="SimSun" panose="02010600030101010101" pitchFamily="2" charset="-122"/>
                <a:cs typeface="Times New Roman" panose="02020603050405020304" pitchFamily="18" charset="0"/>
              </a:rPr>
              <a:t>Note: </a:t>
            </a:r>
            <a:r>
              <a:rPr lang="en-US" sz="1200" b="1" dirty="0">
                <a:solidFill>
                  <a:srgbClr val="0000FF"/>
                </a:solidFill>
                <a:effectLst/>
                <a:ea typeface="SimSun" panose="02010600030101010101" pitchFamily="2" charset="-122"/>
                <a:cs typeface="Times New Roman" panose="02020603050405020304" pitchFamily="18" charset="0"/>
              </a:rPr>
              <a:t>5_RunSqlFilesInFolder is reused twice in the process: </a:t>
            </a:r>
            <a:r>
              <a:rPr lang="en-US" sz="1200" dirty="0">
                <a:solidFill>
                  <a:srgbClr val="0000FF"/>
                </a:solidFill>
                <a:effectLst/>
                <a:ea typeface="SimSun" panose="02010600030101010101" pitchFamily="2" charset="-122"/>
                <a:cs typeface="Times New Roman" panose="02020603050405020304" pitchFamily="18" charset="0"/>
              </a:rPr>
              <a:t>(1) Run T-SQL Scripts generated from 1_TranslateMetadata, and (2) Run T-SQL Scripts generated from 4_GenerateCopyIntoScripts. You can use module 5_RunSqlFileInFolder to execute code manually translated, mapped by module 1B or translated by Azure Synapse Pathway. </a:t>
            </a:r>
          </a:p>
        </p:txBody>
      </p:sp>
    </p:spTree>
    <p:custDataLst>
      <p:tags r:id="rId1"/>
    </p:custDataLst>
    <p:extLst>
      <p:ext uri="{BB962C8B-B14F-4D97-AF65-F5344CB8AC3E}">
        <p14:creationId xmlns:p14="http://schemas.microsoft.com/office/powerpoint/2010/main" val="276242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6740" y="339505"/>
            <a:ext cx="11018520" cy="466253"/>
          </a:xfrm>
        </p:spPr>
        <p:txBody>
          <a:bodyPr>
            <a:noAutofit/>
          </a:bodyPr>
          <a:lstStyle/>
          <a:p>
            <a:r>
              <a:rPr lang="en-US" sz="1800" dirty="0"/>
              <a:t>Export SQL Server data into local .csv or .parquet files – All  Versions of SQL Servers</a:t>
            </a:r>
            <a:endParaRPr lang="en-US" sz="18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pic>
        <p:nvPicPr>
          <p:cNvPr id="4" name="Picture 3" descr="Diagram&#10;&#10;Description automatically generated">
            <a:extLst>
              <a:ext uri="{FF2B5EF4-FFF2-40B4-BE49-F238E27FC236}">
                <a16:creationId xmlns:a16="http://schemas.microsoft.com/office/drawing/2014/main" id="{C76A6672-CB41-4839-B5ED-27964280E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6354" y="624470"/>
            <a:ext cx="7327706" cy="5894025"/>
          </a:xfrm>
          <a:prstGeom prst="rect">
            <a:avLst/>
          </a:prstGeom>
        </p:spPr>
      </p:pic>
    </p:spTree>
    <p:custDataLst>
      <p:tags r:id="rId1"/>
    </p:custDataLst>
    <p:extLst>
      <p:ext uri="{BB962C8B-B14F-4D97-AF65-F5344CB8AC3E}">
        <p14:creationId xmlns:p14="http://schemas.microsoft.com/office/powerpoint/2010/main" val="31447989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Y21 Azure Data &amp; AI">
  <a:themeElements>
    <a:clrScheme name="ASB FY21">
      <a:dk1>
        <a:srgbClr val="1A1A1A"/>
      </a:dk1>
      <a:lt1>
        <a:srgbClr val="FFFFFF"/>
      </a:lt1>
      <a:dk2>
        <a:srgbClr val="0D0D0D"/>
      </a:dk2>
      <a:lt2>
        <a:srgbClr val="F2F2F2"/>
      </a:lt2>
      <a:accent1>
        <a:srgbClr val="243A5E"/>
      </a:accent1>
      <a:accent2>
        <a:srgbClr val="0078D4"/>
      </a:accent2>
      <a:accent3>
        <a:srgbClr val="50E6FF"/>
      </a:accent3>
      <a:accent4>
        <a:srgbClr val="32145A"/>
      </a:accent4>
      <a:accent5>
        <a:srgbClr val="5C2D91"/>
      </a:accent5>
      <a:accent6>
        <a:srgbClr val="B4A0FF"/>
      </a:accent6>
      <a:hlink>
        <a:srgbClr val="00B0F0"/>
      </a:hlink>
      <a:folHlink>
        <a:srgbClr val="C5C5C5"/>
      </a:folHlink>
    </a:clrScheme>
    <a:fontScheme name="FY21 Azure Data &amp; A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931C9019BC0345BB9A27BF4B480F9C" ma:contentTypeVersion="11" ma:contentTypeDescription="Create a new document." ma:contentTypeScope="" ma:versionID="9039ea8276e7a0892276f21a3bea6f43">
  <xsd:schema xmlns:xsd="http://www.w3.org/2001/XMLSchema" xmlns:xs="http://www.w3.org/2001/XMLSchema" xmlns:p="http://schemas.microsoft.com/office/2006/metadata/properties" xmlns:ns1="http://schemas.microsoft.com/sharepoint/v3" xmlns:ns2="10b8485d-8343-458f-997f-eb14a276c7b0" xmlns:ns3="cb876bba-6d2b-433c-92f1-7b06ddfde2e0" targetNamespace="http://schemas.microsoft.com/office/2006/metadata/properties" ma:root="true" ma:fieldsID="7f5b75f23843d00c5e59bbcba4252e07" ns1:_="" ns2:_="" ns3:_="">
    <xsd:import namespace="http://schemas.microsoft.com/sharepoint/v3"/>
    <xsd:import namespace="10b8485d-8343-458f-997f-eb14a276c7b0"/>
    <xsd:import namespace="cb876bba-6d2b-433c-92f1-7b06ddfde2e0"/>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b8485d-8343-458f-997f-eb14a276c7b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fals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876bba-6d2b-433c-92f1-7b06ddfde2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10b8485d-8343-458f-997f-eb14a276c7b0" xsi:nil="true"/>
    <PublishingExpirationDate xmlns="http://schemas.microsoft.com/sharepoint/v3" xsi:nil="true"/>
    <PublishingStartDate xmlns="http://schemas.microsoft.com/sharepoint/v3" xsi:nil="true"/>
    <SharedWithUsers xmlns="cb876bba-6d2b-433c-92f1-7b06ddfde2e0">
      <UserInfo>
        <DisplayName>Jeff King (ADLS)</DisplayName>
        <AccountId>2856</AccountId>
        <AccountType/>
      </UserInfo>
      <UserInfo>
        <DisplayName>Echo Wang</DisplayName>
        <AccountId>8030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861D5A-CBC1-4D6A-A762-06E46D5A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b8485d-8343-458f-997f-eb14a276c7b0"/>
    <ds:schemaRef ds:uri="cb876bba-6d2b-433c-92f1-7b06ddfde2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F7E03B-5026-41CA-A8FD-2FF885C6C0AA}">
  <ds:schemaRefs>
    <ds:schemaRef ds:uri="http://purl.org/dc/dcmitype/"/>
    <ds:schemaRef ds:uri="http://schemas.microsoft.com/office/2006/documentManagement/types"/>
    <ds:schemaRef ds:uri="http://schemas.microsoft.com/sharepoint/v3"/>
    <ds:schemaRef ds:uri="http://purl.org/dc/terms/"/>
    <ds:schemaRef ds:uri="cb876bba-6d2b-433c-92f1-7b06ddfde2e0"/>
    <ds:schemaRef ds:uri="http://purl.org/dc/elements/1.1/"/>
    <ds:schemaRef ds:uri="http://schemas.microsoft.com/office/infopath/2007/PartnerControls"/>
    <ds:schemaRef ds:uri="http://schemas.openxmlformats.org/package/2006/metadata/core-properties"/>
    <ds:schemaRef ds:uri="10b8485d-8343-458f-997f-eb14a276c7b0"/>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5BB1219-8868-454C-B30C-98E529A0AB5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730</TotalTime>
  <Words>2753</Words>
  <Application>Microsoft Office PowerPoint</Application>
  <PresentationFormat>Widescreen</PresentationFormat>
  <Paragraphs>244</Paragraphs>
  <Slides>21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Consolas</vt:lpstr>
      <vt:lpstr>Segoe UI</vt:lpstr>
      <vt:lpstr>Segoe UI Light</vt:lpstr>
      <vt:lpstr>Segoe UI Semibold</vt:lpstr>
      <vt:lpstr>Segoe UI Semilight</vt:lpstr>
      <vt:lpstr>Wingdings</vt:lpstr>
      <vt:lpstr>FY21 Azure Data &amp; AI</vt:lpstr>
      <vt:lpstr>SQL Server to Azure Synapse Migration Accelerators (Migration Process, Modules, Scripts)</vt:lpstr>
      <vt:lpstr>PowerPoint Presentation</vt:lpstr>
      <vt:lpstr>SqlToSynapse Migration Accelerators</vt:lpstr>
      <vt:lpstr>SqlToSynapse Migration Accelerator (PowerShell Scripts) </vt:lpstr>
      <vt:lpstr>Complementary to Azure Synapse Pathway </vt:lpstr>
      <vt:lpstr>What Do I need to Use the Utilities? </vt:lpstr>
      <vt:lpstr>  Local .csv/.parquet files or Polybase Export Path </vt:lpstr>
      <vt:lpstr>PowerShell Modules for Exporting into Local files </vt:lpstr>
      <vt:lpstr>Export SQL Server data into local .csv or .parquet files – All  Versions of SQL Servers</vt:lpstr>
      <vt:lpstr>PowerShell Modules to Use for Polybase Export</vt:lpstr>
      <vt:lpstr>SQL Server to Synapse Migration Tasks Carried out by PowerShell Scripts (Modules) – Polybase Export – SQL Servers 2016+ </vt:lpstr>
      <vt:lpstr>To Test the Scripts with an actual SQL Server &amp; Azure Synapse </vt:lpstr>
      <vt:lpstr>PowerPoint Presentation</vt:lpstr>
      <vt:lpstr>  Export SQL Server Tables into Local .csv or .parquet </vt:lpstr>
      <vt:lpstr>PowerPoint Presentation</vt:lpstr>
      <vt:lpstr>PowerPoint Presentation</vt:lpstr>
      <vt:lpstr>PowerPoint Presentation</vt:lpstr>
      <vt:lpstr>Polybase Export Path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Migration Accelerator</dc:title>
  <dc:creator>Sharif Islam</dc:creator>
  <cp:lastModifiedBy>Gaiye Zhou</cp:lastModifiedBy>
  <cp:revision>223</cp:revision>
  <dcterms:created xsi:type="dcterms:W3CDTF">2020-08-13T21:10:22Z</dcterms:created>
  <dcterms:modified xsi:type="dcterms:W3CDTF">2022-02-07T17:29:58Z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EFC69554-24C1-42FD-BC2B-DBA01743B2C5</vt:lpwstr>
  </property>
  <property fmtid="{D5CDD505-2E9C-101B-9397-08002B2CF9AE}" pid="3" name="ArticulatePath">
    <vt:lpwstr>AMA Deck_Internal.8.17</vt:lpwstr>
  </property>
  <property fmtid="{D5CDD505-2E9C-101B-9397-08002B2CF9AE}" pid="4" name="ContentTypeId">
    <vt:lpwstr>0x0101003B931C9019BC0345BB9A27BF4B480F9C</vt:lpwstr>
  </property>
  <property fmtid="{D5CDD505-2E9C-101B-9397-08002B2CF9AE}" pid="5" name="MSIP_Label_f42aa342-8706-4288-bd11-ebb85995028c_Enabled">
    <vt:lpwstr>true</vt:lpwstr>
  </property>
  <property fmtid="{D5CDD505-2E9C-101B-9397-08002B2CF9AE}" pid="6" name="MSIP_Label_f42aa342-8706-4288-bd11-ebb85995028c_SetDate">
    <vt:lpwstr>2020-08-19T00:01:52Z</vt:lpwstr>
  </property>
  <property fmtid="{D5CDD505-2E9C-101B-9397-08002B2CF9AE}" pid="7" name="MSIP_Label_f42aa342-8706-4288-bd11-ebb85995028c_Method">
    <vt:lpwstr>Standard</vt:lpwstr>
  </property>
  <property fmtid="{D5CDD505-2E9C-101B-9397-08002B2CF9AE}" pid="8" name="MSIP_Label_f42aa342-8706-4288-bd11-ebb85995028c_Name">
    <vt:lpwstr>Internal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ActionId">
    <vt:lpwstr>c31326a8-943f-41c0-becb-0fb57b24f6ac</vt:lpwstr>
  </property>
  <property fmtid="{D5CDD505-2E9C-101B-9397-08002B2CF9AE}" pid="11" name="MSIP_Label_f42aa342-8706-4288-bd11-ebb85995028c_ContentBits">
    <vt:lpwstr>0</vt:lpwstr>
  </property>
</Properties>
</file>